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73" r:id="rId2"/>
    <p:sldId id="272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n Panichello" initials="JP" lastIdx="1" clrIdx="0">
    <p:extLst>
      <p:ext uri="{19B8F6BF-5375-455C-9EA6-DF929625EA0E}">
        <p15:presenceInfo xmlns:p15="http://schemas.microsoft.com/office/powerpoint/2012/main" userId="S::jgpanichello@fhsu.edu::878d83a4-2d08-4756-8af1-2076339e06e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12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68" autoAdjust="0"/>
    <p:restoredTop sz="94660"/>
  </p:normalViewPr>
  <p:slideViewPr>
    <p:cSldViewPr>
      <p:cViewPr varScale="1">
        <p:scale>
          <a:sx n="88" d="100"/>
          <a:sy n="88" d="100"/>
        </p:scale>
        <p:origin x="1200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1DE67F-85BD-4C03-8185-571BF479AC52}" type="datetimeFigureOut">
              <a:rPr lang="en-US" smtClean="0"/>
              <a:pPr/>
              <a:t>10/25/2021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42C8B-07CC-4D21-B325-BFFE46DC8D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0273" y="914400"/>
            <a:ext cx="5390141" cy="68580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002D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rgbClr val="D11242"/>
          </a:solidFill>
          <a:ln>
            <a:solidFill>
              <a:srgbClr val="D1124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000" spc="-38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0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1800" cap="all" spc="150" baseline="0">
                <a:solidFill>
                  <a:schemeClr val="tx2"/>
                </a:solidFill>
                <a:latin typeface="Berthold Akzidenz Grotesk BE" panose="02000503030000020003" pitchFamily="2" charset="0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EAA89-2493-40AB-A8FF-24DA91B57BC2}" type="datetimeFigureOut">
              <a:rPr lang="en-US" smtClean="0"/>
              <a:pPr/>
              <a:t>10/25/2021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96AE-3C18-475A-A516-3412F6D730E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7353" y="5196234"/>
            <a:ext cx="1115668" cy="1115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540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EAA89-2493-40AB-A8FF-24DA91B57BC2}" type="datetimeFigureOut">
              <a:rPr lang="en-US" smtClean="0"/>
              <a:pPr/>
              <a:t>10/25/2021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96AE-3C18-475A-A516-3412F6D730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219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831916" y="1771650"/>
            <a:ext cx="7186855" cy="51435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002D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rgbClr val="D112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8"/>
            <a:ext cx="5800725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EAA89-2493-40AB-A8FF-24DA91B57BC2}" type="datetimeFigureOut">
              <a:rPr lang="en-US" smtClean="0"/>
              <a:pPr/>
              <a:t>10/25/2021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96AE-3C18-475A-A516-3412F6D730E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96330" y="5236171"/>
            <a:ext cx="1487557" cy="83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9311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>
                <a:latin typeface="Berthold Akzidenz Grotesk BE" panose="02000503030000020003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Berthold Akzidenz Grotesk BE" panose="02000503030000020003" pitchFamily="2" charset="0"/>
              </a:defRPr>
            </a:lvl1pPr>
            <a:lvl3pPr>
              <a:defRPr>
                <a:latin typeface="Berthold Akzidenz Grotesk BE" panose="02000503030000020003" pitchFamily="2" charset="0"/>
              </a:defRPr>
            </a:lvl3pPr>
            <a:lvl4pPr>
              <a:defRPr>
                <a:latin typeface="Berthold Akzidenz Grotesk BE" panose="02000503030000020003" pitchFamily="2" charset="0"/>
              </a:defRPr>
            </a:lvl4pPr>
            <a:lvl5pPr>
              <a:defRPr>
                <a:latin typeface="Berthold Akzidenz Grotesk BE" panose="02000503030000020003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EAA89-2493-40AB-A8FF-24DA91B57BC2}" type="datetimeFigureOut">
              <a:rPr lang="en-US" smtClean="0"/>
              <a:pPr/>
              <a:t>10/25/2021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96AE-3C18-475A-A516-3412F6D730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570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0273" y="914400"/>
            <a:ext cx="5390141" cy="68580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002D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rgbClr val="D112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6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EAA89-2493-40AB-A8FF-24DA91B57BC2}" type="datetimeFigureOut">
              <a:rPr lang="en-US" smtClean="0"/>
              <a:pPr/>
              <a:t>10/25/2021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96AE-3C18-475A-A516-3412F6D730E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7353" y="5196234"/>
            <a:ext cx="1115668" cy="1115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612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59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EAA89-2493-40AB-A8FF-24DA91B57BC2}" type="datetimeFigureOut">
              <a:rPr lang="en-US" smtClean="0"/>
              <a:pPr/>
              <a:t>10/25/2021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96AE-3C18-475A-A516-3412F6D730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42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EAA89-2493-40AB-A8FF-24DA91B57BC2}" type="datetimeFigureOut">
              <a:rPr lang="en-US" smtClean="0"/>
              <a:pPr/>
              <a:t>10/25/2021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96AE-3C18-475A-A516-3412F6D730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2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EAA89-2493-40AB-A8FF-24DA91B57BC2}" type="datetimeFigureOut">
              <a:rPr lang="en-US" smtClean="0"/>
              <a:pPr/>
              <a:t>10/25/2021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96AE-3C18-475A-A516-3412F6D730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623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002D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rgbClr val="D112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EAA89-2493-40AB-A8FF-24DA91B57BC2}" type="datetimeFigureOut">
              <a:rPr lang="en-US" smtClean="0"/>
              <a:pPr/>
              <a:t>10/25/2021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96AE-3C18-475A-A516-3412F6D730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309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rgbClr val="002D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rgbClr val="D112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BFCEAA89-2493-40AB-A8FF-24DA91B57BC2}" type="datetimeFigureOut">
              <a:rPr lang="en-US" smtClean="0"/>
              <a:pPr/>
              <a:t>10/25/2021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8796AE-3C18-475A-A516-3412F6D730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0466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rgbClr val="002D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rgbClr val="D112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4948" cy="822960"/>
          </a:xfrm>
        </p:spPr>
        <p:txBody>
          <a:bodyPr lIns="91440" tIns="0" rIns="91440" bIns="0" anchor="b">
            <a:no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3"/>
            <a:ext cx="7584948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450"/>
              </a:spcAft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EAA89-2493-40AB-A8FF-24DA91B57BC2}" type="datetimeFigureOut">
              <a:rPr lang="en-US" smtClean="0"/>
              <a:pPr/>
              <a:t>10/25/2021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96AE-3C18-475A-A516-3412F6D730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806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0273" y="914400"/>
            <a:ext cx="5390141" cy="68580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" y="6400800"/>
            <a:ext cx="9144000" cy="457200"/>
          </a:xfrm>
          <a:prstGeom prst="rect">
            <a:avLst/>
          </a:prstGeom>
          <a:solidFill>
            <a:srgbClr val="002D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9144001" cy="65998"/>
          </a:xfrm>
          <a:prstGeom prst="rect">
            <a:avLst/>
          </a:prstGeom>
          <a:solidFill>
            <a:srgbClr val="D112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5734"/>
            <a:ext cx="75438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rgbClr val="FFFFFF"/>
                </a:solidFill>
              </a:defRPr>
            </a:lvl1pPr>
          </a:lstStyle>
          <a:p>
            <a:fld id="{BFCEAA89-2493-40AB-A8FF-24DA91B57BC2}" type="datetimeFigureOut">
              <a:rPr lang="en-US" smtClean="0"/>
              <a:pPr/>
              <a:t>10/25/2021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rgbClr val="FFFFFF"/>
                </a:solidFill>
              </a:defRPr>
            </a:lvl1pPr>
          </a:lstStyle>
          <a:p>
            <a:fld id="{D58796AE-3C18-475A-A516-3412F6D730E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/>
        </p:nvPicPr>
        <p:blipFill>
          <a:blip r:embed="rId14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7353" y="5196234"/>
            <a:ext cx="1115668" cy="1115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7383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sz="3600" kern="1200" spc="-38" baseline="0">
          <a:solidFill>
            <a:schemeClr val="tx1">
              <a:lumMod val="75000"/>
              <a:lumOff val="25000"/>
            </a:schemeClr>
          </a:solidFill>
          <a:latin typeface="Berthold Akzidenz Grotesk BE" panose="02000503030000020003" pitchFamily="2" charset="0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500" kern="1200">
          <a:solidFill>
            <a:schemeClr val="tx1">
              <a:lumMod val="75000"/>
              <a:lumOff val="25000"/>
            </a:schemeClr>
          </a:solidFill>
          <a:latin typeface="Berthold Akzidenz Grotesk BE" panose="02000503030000020003" pitchFamily="2" charset="0"/>
          <a:ea typeface="+mn-ea"/>
          <a:cs typeface="+mn-cs"/>
        </a:defRPr>
      </a:lvl1pPr>
      <a:lvl2pPr marL="28803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350" kern="1200">
          <a:solidFill>
            <a:schemeClr val="tx1">
              <a:lumMod val="75000"/>
              <a:lumOff val="25000"/>
            </a:schemeClr>
          </a:solidFill>
          <a:latin typeface="Berthold Akzidenz Grotesk BE" panose="02000503030000020003" pitchFamily="2" charset="0"/>
          <a:ea typeface="+mn-ea"/>
          <a:cs typeface="+mn-cs"/>
        </a:defRPr>
      </a:lvl2pPr>
      <a:lvl3pPr marL="42519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Berthold Akzidenz Grotesk BE" panose="02000503030000020003" pitchFamily="2" charset="0"/>
          <a:ea typeface="+mn-ea"/>
          <a:cs typeface="+mn-cs"/>
        </a:defRPr>
      </a:lvl3pPr>
      <a:lvl4pPr marL="56235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Berthold Akzidenz Grotesk BE" panose="02000503030000020003" pitchFamily="2" charset="0"/>
          <a:ea typeface="+mn-ea"/>
          <a:cs typeface="+mn-cs"/>
        </a:defRPr>
      </a:lvl4pPr>
      <a:lvl5pPr marL="69951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Berthold Akzidenz Grotesk BE" panose="02000503030000020003" pitchFamily="2" charset="0"/>
          <a:ea typeface="+mn-ea"/>
          <a:cs typeface="+mn-cs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Haworth@KSBDC.net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mailto:Haworth@KSBDC.net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E9D9D-1CBD-42B8-AD89-C672BAAFD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 anchor="b">
            <a:normAutofit/>
          </a:bodyPr>
          <a:lstStyle/>
          <a:p>
            <a:r>
              <a:rPr lang="en-US" dirty="0"/>
              <a:t>Networked-Pitch Parade	10.26.2021 	</a:t>
            </a:r>
          </a:p>
        </p:txBody>
      </p:sp>
      <p:pic>
        <p:nvPicPr>
          <p:cNvPr id="4" name="Content Placeholder 3" descr="A close up of a sign&#10;&#10;Description automatically generated">
            <a:extLst>
              <a:ext uri="{FF2B5EF4-FFF2-40B4-BE49-F238E27FC236}">
                <a16:creationId xmlns:a16="http://schemas.microsoft.com/office/drawing/2014/main" id="{329407F0-340D-4B16-B737-FE01CCBF3438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59" y="3028796"/>
            <a:ext cx="3703320" cy="1657235"/>
          </a:xfrm>
          <a:prstGeom prst="rect">
            <a:avLst/>
          </a:prstGeom>
          <a:noFill/>
        </p:spPr>
      </p:pic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4C582919-5009-40F0-BDE2-61EA57D181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43400" y="1845733"/>
            <a:ext cx="3703320" cy="4023360"/>
          </a:xfrm>
        </p:spPr>
        <p:txBody>
          <a:bodyPr>
            <a:normAutofit/>
          </a:bodyPr>
          <a:lstStyle/>
          <a:p>
            <a:r>
              <a:rPr lang="en-US" sz="2400" dirty="0"/>
              <a:t>Vincent Haworth – Director</a:t>
            </a:r>
          </a:p>
          <a:p>
            <a:r>
              <a:rPr lang="en-US" sz="2400" dirty="0">
                <a:hlinkClick r:id="rId3"/>
              </a:rPr>
              <a:t>Haworth@KSBDC.net</a:t>
            </a:r>
            <a:endParaRPr lang="en-US" sz="2400" dirty="0"/>
          </a:p>
          <a:p>
            <a:r>
              <a:rPr lang="en-US" sz="2400" dirty="0"/>
              <a:t>913-710-3864</a:t>
            </a:r>
          </a:p>
        </p:txBody>
      </p:sp>
      <p:pic>
        <p:nvPicPr>
          <p:cNvPr id="6" name="Picture 5" descr="Email&#10;&#10;Description automatically generated with low confidence">
            <a:extLst>
              <a:ext uri="{FF2B5EF4-FFF2-40B4-BE49-F238E27FC236}">
                <a16:creationId xmlns:a16="http://schemas.microsoft.com/office/drawing/2014/main" id="{4F701A0F-96B8-4315-92D0-7A0F3AAC72C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1447" y="5334000"/>
            <a:ext cx="1190625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298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52BCE-54D3-43EC-A19A-B7DD381BC1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955457"/>
          </a:xfrm>
        </p:spPr>
        <p:txBody>
          <a:bodyPr>
            <a:normAutofit fontScale="90000"/>
          </a:bodyPr>
          <a:lstStyle/>
          <a:p>
            <a:r>
              <a:rPr lang="en-US" dirty="0"/>
              <a:t>Capital Access Center &amp; Services</a:t>
            </a:r>
            <a:br>
              <a:rPr lang="en-US" dirty="0"/>
            </a:br>
            <a:r>
              <a:rPr lang="en-US" sz="1800" dirty="0"/>
              <a:t>The CAC offers loan-specific consulting services to small business owners.  We are former bankers with over 30 years of lending experience.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EA13D3-B516-4D34-8929-036D85DD0C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60" y="1789807"/>
            <a:ext cx="7543800" cy="3945466"/>
          </a:xfrm>
        </p:spPr>
        <p:txBody>
          <a:bodyPr>
            <a:normAutofit fontScale="77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b="1" dirty="0"/>
              <a:t>Loan eligibility screening</a:t>
            </a:r>
            <a:r>
              <a:rPr lang="en-US" dirty="0"/>
              <a:t>:  </a:t>
            </a:r>
          </a:p>
          <a:p>
            <a:pPr marL="908050" lvl="1" indent="-457200"/>
            <a:r>
              <a:rPr lang="en-US" dirty="0"/>
              <a:t>The CAC takes a client loan request and reviews eligibility.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/>
              <a:t>Structure:</a:t>
            </a:r>
            <a:r>
              <a:rPr lang="en-US" dirty="0"/>
              <a:t>  </a:t>
            </a:r>
          </a:p>
          <a:p>
            <a:pPr marL="908050" lvl="1" indent="-457200"/>
            <a:r>
              <a:rPr lang="en-US" dirty="0"/>
              <a:t>Center works with the client to maximize structure of the loan request.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/>
              <a:t>Underwriting:  </a:t>
            </a:r>
          </a:p>
          <a:p>
            <a:pPr marL="908050" lvl="1" indent="-457200"/>
            <a:r>
              <a:rPr lang="en-US" dirty="0"/>
              <a:t>Advisor/Director applies mock underwriting scenarios with the credit request before referring to a capital access partner.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/>
              <a:t>Capital Partner Assistance: </a:t>
            </a:r>
          </a:p>
          <a:p>
            <a:pPr marL="908050" lvl="1" indent="-457200"/>
            <a:r>
              <a:rPr lang="en-US" dirty="0"/>
              <a:t> CAC works client to find resource partners that fit credit request.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/>
              <a:t>Underwriting Guidance</a:t>
            </a:r>
            <a:r>
              <a:rPr lang="en-US" dirty="0"/>
              <a:t>: </a:t>
            </a:r>
          </a:p>
          <a:p>
            <a:pPr marL="908050" lvl="1" indent="-457200"/>
            <a:r>
              <a:rPr lang="en-US" dirty="0"/>
              <a:t> The CAC provides the client assistance through the bank underwriting process.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/>
              <a:t>Training</a:t>
            </a:r>
            <a:r>
              <a:rPr lang="en-US" dirty="0"/>
              <a:t>:  </a:t>
            </a:r>
          </a:p>
          <a:p>
            <a:pPr marL="908050" lvl="1" indent="-457200"/>
            <a:r>
              <a:rPr lang="en-US" dirty="0"/>
              <a:t>Financial training can be provided to referral partners, centers of influence, internal staff and existing clients.  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/>
              <a:t>Financing Partner Relationship Building</a:t>
            </a:r>
            <a:r>
              <a:rPr lang="en-US" dirty="0"/>
              <a:t>:  </a:t>
            </a:r>
          </a:p>
          <a:p>
            <a:pPr marL="908050" lvl="1" indent="-457200"/>
            <a:r>
              <a:rPr lang="en-US" dirty="0"/>
              <a:t>The CAC is able to build and expand resource partner networks through local, national and referral partner engagement on a fulltime basis.  </a:t>
            </a:r>
          </a:p>
          <a:p>
            <a:pPr marL="908050" lvl="1" indent="-457200"/>
            <a:endParaRPr lang="en-US" dirty="0"/>
          </a:p>
          <a:p>
            <a:r>
              <a:rPr lang="en-US" dirty="0"/>
              <a:t>Contact: Vincent Haworth-Director at </a:t>
            </a:r>
            <a:r>
              <a:rPr lang="en-US" dirty="0">
                <a:hlinkClick r:id="rId2"/>
              </a:rPr>
              <a:t>Haworth@KSBDC.net</a:t>
            </a:r>
            <a:r>
              <a:rPr lang="en-US" dirty="0"/>
              <a:t> for more information! </a:t>
            </a:r>
          </a:p>
          <a:p>
            <a:r>
              <a:rPr lang="en-US" dirty="0"/>
              <a:t> </a:t>
            </a:r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916A784A-DC93-4EFD-939E-E563FA60B5D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3288" y="5292418"/>
            <a:ext cx="2209800" cy="990601"/>
          </a:xfrm>
          <a:prstGeom prst="rect">
            <a:avLst/>
          </a:prstGeom>
        </p:spPr>
      </p:pic>
      <p:pic>
        <p:nvPicPr>
          <p:cNvPr id="6" name="Picture 5" descr="Email&#10;&#10;Description automatically generated with low confidence">
            <a:extLst>
              <a:ext uri="{FF2B5EF4-FFF2-40B4-BE49-F238E27FC236}">
                <a16:creationId xmlns:a16="http://schemas.microsoft.com/office/drawing/2014/main" id="{28925967-36B5-4167-ABB9-285121025AB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32" y="5410200"/>
            <a:ext cx="1190625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5439499"/>
      </p:ext>
    </p:extLst>
  </p:cSld>
  <p:clrMapOvr>
    <a:masterClrMapping/>
  </p:clrMapOvr>
</p:sld>
</file>

<file path=ppt/theme/theme1.xml><?xml version="1.0" encoding="utf-8"?>
<a:theme xmlns:a="http://schemas.openxmlformats.org/drawingml/2006/main" name="Kansas SBDC">
  <a:themeElements>
    <a:clrScheme name="ASBDC">
      <a:dk1>
        <a:srgbClr val="000000"/>
      </a:dk1>
      <a:lt1>
        <a:sysClr val="window" lastClr="FFFFFF"/>
      </a:lt1>
      <a:dk2>
        <a:srgbClr val="002D62"/>
      </a:dk2>
      <a:lt2>
        <a:srgbClr val="ADAFB2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D11242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SBDC 2016.potx" id="{38561121-E86E-4FF8-8E38-3DF40C5A6F2D}" vid="{72AB7CB2-537C-4E3B-A01C-B16323FA3B0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193</Words>
  <Application>Microsoft Office PowerPoint</Application>
  <PresentationFormat>On-screen Show (4:3)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Berthold Akzidenz Grotesk BE</vt:lpstr>
      <vt:lpstr>Calibri</vt:lpstr>
      <vt:lpstr>Calibri Light</vt:lpstr>
      <vt:lpstr>Kansas SBDC</vt:lpstr>
      <vt:lpstr>Networked-Pitch Parade 10.26.2021  </vt:lpstr>
      <vt:lpstr>Capital Access Center &amp; Services The CAC offers loan-specific consulting services to small business owners.  We are former bankers with over 30 years of lending experience.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Capital Access Center Introduction</dc:title>
  <dc:creator>Jon Panichello</dc:creator>
  <cp:lastModifiedBy>C Long</cp:lastModifiedBy>
  <cp:revision>16</cp:revision>
  <dcterms:created xsi:type="dcterms:W3CDTF">2020-08-04T16:20:23Z</dcterms:created>
  <dcterms:modified xsi:type="dcterms:W3CDTF">2021-10-25T20:42:42Z</dcterms:modified>
</cp:coreProperties>
</file>