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handoutMasterIdLst>
    <p:handoutMasterId r:id="rId29"/>
  </p:handoutMasterIdLst>
  <p:sldIdLst>
    <p:sldId id="257" r:id="rId5"/>
    <p:sldId id="274" r:id="rId6"/>
    <p:sldId id="258" r:id="rId7"/>
    <p:sldId id="259" r:id="rId8"/>
    <p:sldId id="295" r:id="rId9"/>
    <p:sldId id="318" r:id="rId10"/>
    <p:sldId id="275" r:id="rId11"/>
    <p:sldId id="267" r:id="rId12"/>
    <p:sldId id="260" r:id="rId13"/>
    <p:sldId id="262" r:id="rId14"/>
    <p:sldId id="264" r:id="rId15"/>
    <p:sldId id="261" r:id="rId16"/>
    <p:sldId id="271" r:id="rId17"/>
    <p:sldId id="265" r:id="rId18"/>
    <p:sldId id="276" r:id="rId19"/>
    <p:sldId id="266" r:id="rId20"/>
    <p:sldId id="321" r:id="rId21"/>
    <p:sldId id="322" r:id="rId22"/>
    <p:sldId id="323" r:id="rId23"/>
    <p:sldId id="324" r:id="rId24"/>
    <p:sldId id="326" r:id="rId25"/>
    <p:sldId id="327" r:id="rId26"/>
    <p:sldId id="269"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al Carver" initials="RC" lastIdx="1" clrIdx="0">
    <p:extLst>
      <p:ext uri="{19B8F6BF-5375-455C-9EA6-DF929625EA0E}">
        <p15:presenceInfo xmlns:p15="http://schemas.microsoft.com/office/powerpoint/2012/main" userId="Rial Carv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670"/>
    <a:srgbClr val="55276A"/>
    <a:srgbClr val="5A2D82"/>
    <a:srgbClr val="4F2682"/>
    <a:srgbClr val="5D4770"/>
    <a:srgbClr val="8FB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712E8-0C45-4140-84CB-04EE0B970150}" v="1347" dt="2021-07-19T21:50:19.414"/>
    <p1510:client id="{E99381CB-7C0C-4706-B395-E4EE60E8C40D}" v="73" dt="2021-07-19T22:04:44.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602" autoAdjust="0"/>
  </p:normalViewPr>
  <p:slideViewPr>
    <p:cSldViewPr snapToGrid="0">
      <p:cViewPr varScale="1">
        <p:scale>
          <a:sx n="82" d="100"/>
          <a:sy n="82" d="100"/>
        </p:scale>
        <p:origin x="60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66AF11D-1713-457B-9719-3417D1BAD268}" type="datetimeFigureOut">
              <a:rPr lang="en-US" smtClean="0"/>
              <a:t>7/20/2021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CCDEFA-8940-4BE6-B2BA-A8D947EAE305}" type="slidenum">
              <a:rPr lang="en-US" smtClean="0"/>
              <a:t>‹#›</a:t>
            </a:fld>
            <a:endParaRPr lang="en-US"/>
          </a:p>
        </p:txBody>
      </p:sp>
    </p:spTree>
    <p:extLst>
      <p:ext uri="{BB962C8B-B14F-4D97-AF65-F5344CB8AC3E}">
        <p14:creationId xmlns:p14="http://schemas.microsoft.com/office/powerpoint/2010/main" val="34727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76CC21A-2A61-4347-B952-7625FAF086DF}" type="datetimeFigureOut">
              <a:rPr lang="en-US" smtClean="0"/>
              <a:t>7/20/2021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3169E86-48BE-4CA0-903D-A40D6525BC55}" type="slidenum">
              <a:rPr lang="en-US" smtClean="0"/>
              <a:t>‹#›</a:t>
            </a:fld>
            <a:endParaRPr lang="en-US"/>
          </a:p>
        </p:txBody>
      </p:sp>
    </p:spTree>
    <p:extLst>
      <p:ext uri="{BB962C8B-B14F-4D97-AF65-F5344CB8AC3E}">
        <p14:creationId xmlns:p14="http://schemas.microsoft.com/office/powerpoint/2010/main" val="40530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p:txBody>
      </p:sp>
      <p:sp>
        <p:nvSpPr>
          <p:cNvPr id="4" name="Slide Number Placeholder 3"/>
          <p:cNvSpPr>
            <a:spLocks noGrp="1"/>
          </p:cNvSpPr>
          <p:nvPr>
            <p:ph type="sldNum" sz="quarter" idx="5"/>
          </p:nvPr>
        </p:nvSpPr>
        <p:spPr/>
        <p:txBody>
          <a:bodyPr/>
          <a:lstStyle/>
          <a:p>
            <a:fld id="{E3169E86-48BE-4CA0-903D-A40D6525BC55}" type="slidenum">
              <a:rPr lang="en-US" smtClean="0"/>
              <a:t>1</a:t>
            </a:fld>
            <a:endParaRPr lang="en-US"/>
          </a:p>
        </p:txBody>
      </p:sp>
    </p:spTree>
    <p:extLst>
      <p:ext uri="{BB962C8B-B14F-4D97-AF65-F5344CB8AC3E}">
        <p14:creationId xmlns:p14="http://schemas.microsoft.com/office/powerpoint/2010/main" val="222398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15</a:t>
            </a:fld>
            <a:endParaRPr lang="en-US"/>
          </a:p>
        </p:txBody>
      </p:sp>
    </p:spTree>
    <p:extLst>
      <p:ext uri="{BB962C8B-B14F-4D97-AF65-F5344CB8AC3E}">
        <p14:creationId xmlns:p14="http://schemas.microsoft.com/office/powerpoint/2010/main" val="336654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sz="2000"/>
              <a:t>Loan Amount: $455,000</a:t>
            </a:r>
          </a:p>
          <a:p>
            <a:pPr marL="742950" lvl="1" indent="-285750">
              <a:buFont typeface="Arial" panose="020B0604020202020204" pitchFamily="34" charset="0"/>
              <a:buChar char="•"/>
            </a:pPr>
            <a:r>
              <a:rPr lang="en-US" sz="2000"/>
              <a:t>Grant Amount: $52,000</a:t>
            </a:r>
          </a:p>
        </p:txBody>
      </p:sp>
      <p:sp>
        <p:nvSpPr>
          <p:cNvPr id="4" name="Slide Number Placeholder 3"/>
          <p:cNvSpPr>
            <a:spLocks noGrp="1"/>
          </p:cNvSpPr>
          <p:nvPr>
            <p:ph type="sldNum" sz="quarter" idx="5"/>
          </p:nvPr>
        </p:nvSpPr>
        <p:spPr/>
        <p:txBody>
          <a:bodyPr/>
          <a:lstStyle/>
          <a:p>
            <a:fld id="{E3169E86-48BE-4CA0-903D-A40D6525BC55}" type="slidenum">
              <a:rPr lang="en-US" smtClean="0"/>
              <a:t>17</a:t>
            </a:fld>
            <a:endParaRPr lang="en-US"/>
          </a:p>
        </p:txBody>
      </p:sp>
    </p:spTree>
    <p:extLst>
      <p:ext uri="{BB962C8B-B14F-4D97-AF65-F5344CB8AC3E}">
        <p14:creationId xmlns:p14="http://schemas.microsoft.com/office/powerpoint/2010/main" val="2099395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18</a:t>
            </a:fld>
            <a:endParaRPr lang="en-US"/>
          </a:p>
        </p:txBody>
      </p:sp>
    </p:spTree>
    <p:extLst>
      <p:ext uri="{BB962C8B-B14F-4D97-AF65-F5344CB8AC3E}">
        <p14:creationId xmlns:p14="http://schemas.microsoft.com/office/powerpoint/2010/main" val="888187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sz="2000"/>
              <a:t>Loan Amount: $15,300</a:t>
            </a:r>
          </a:p>
          <a:p>
            <a:pPr marL="742950" lvl="1" indent="-285750">
              <a:buFont typeface="Arial" panose="020B0604020202020204" pitchFamily="34" charset="0"/>
              <a:buChar char="•"/>
            </a:pPr>
            <a:r>
              <a:rPr lang="en-US" sz="2000"/>
              <a:t>Grant Amount: $16,000</a:t>
            </a:r>
          </a:p>
        </p:txBody>
      </p:sp>
      <p:sp>
        <p:nvSpPr>
          <p:cNvPr id="4" name="Slide Number Placeholder 3"/>
          <p:cNvSpPr>
            <a:spLocks noGrp="1"/>
          </p:cNvSpPr>
          <p:nvPr>
            <p:ph type="sldNum" sz="quarter" idx="5"/>
          </p:nvPr>
        </p:nvSpPr>
        <p:spPr/>
        <p:txBody>
          <a:bodyPr/>
          <a:lstStyle/>
          <a:p>
            <a:fld id="{E3169E86-48BE-4CA0-903D-A40D6525BC55}" type="slidenum">
              <a:rPr lang="en-US" smtClean="0"/>
              <a:t>19</a:t>
            </a:fld>
            <a:endParaRPr lang="en-US"/>
          </a:p>
        </p:txBody>
      </p:sp>
    </p:spTree>
    <p:extLst>
      <p:ext uri="{BB962C8B-B14F-4D97-AF65-F5344CB8AC3E}">
        <p14:creationId xmlns:p14="http://schemas.microsoft.com/office/powerpoint/2010/main" val="291296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2016, the local Dillon’s closed its doors. Stafford County Economic Development took the lead in bringing White’s </a:t>
            </a:r>
            <a:r>
              <a:rPr lang="en-US" dirty="0" err="1"/>
              <a:t>Foodliner</a:t>
            </a:r>
            <a:r>
              <a:rPr lang="en-US" dirty="0"/>
              <a:t> to town, which opened in 2018.</a:t>
            </a:r>
          </a:p>
        </p:txBody>
      </p:sp>
      <p:sp>
        <p:nvSpPr>
          <p:cNvPr id="4" name="Slide Number Placeholder 3"/>
          <p:cNvSpPr>
            <a:spLocks noGrp="1"/>
          </p:cNvSpPr>
          <p:nvPr>
            <p:ph type="sldNum" sz="quarter" idx="5"/>
          </p:nvPr>
        </p:nvSpPr>
        <p:spPr/>
        <p:txBody>
          <a:bodyPr/>
          <a:lstStyle/>
          <a:p>
            <a:fld id="{E3169E86-48BE-4CA0-903D-A40D6525BC55}" type="slidenum">
              <a:rPr lang="en-US" smtClean="0"/>
              <a:t>20</a:t>
            </a:fld>
            <a:endParaRPr lang="en-US"/>
          </a:p>
        </p:txBody>
      </p:sp>
    </p:spTree>
    <p:extLst>
      <p:ext uri="{BB962C8B-B14F-4D97-AF65-F5344CB8AC3E}">
        <p14:creationId xmlns:p14="http://schemas.microsoft.com/office/powerpoint/2010/main" val="3168495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$15,000 grant</a:t>
            </a:r>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21</a:t>
            </a:fld>
            <a:endParaRPr lang="en-US"/>
          </a:p>
        </p:txBody>
      </p:sp>
    </p:spTree>
    <p:extLst>
      <p:ext uri="{BB962C8B-B14F-4D97-AF65-F5344CB8AC3E}">
        <p14:creationId xmlns:p14="http://schemas.microsoft.com/office/powerpoint/2010/main" val="116060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2016, the local Dillon’s closed its doors. Stafford County Economic Development took the lead in bringing White’s </a:t>
            </a:r>
            <a:r>
              <a:rPr lang="en-US" dirty="0" err="1"/>
              <a:t>Foodliner</a:t>
            </a:r>
            <a:r>
              <a:rPr lang="en-US" dirty="0"/>
              <a:t> to town, which opened in 2018.</a:t>
            </a:r>
          </a:p>
        </p:txBody>
      </p:sp>
      <p:sp>
        <p:nvSpPr>
          <p:cNvPr id="4" name="Slide Number Placeholder 3"/>
          <p:cNvSpPr>
            <a:spLocks noGrp="1"/>
          </p:cNvSpPr>
          <p:nvPr>
            <p:ph type="sldNum" sz="quarter" idx="5"/>
          </p:nvPr>
        </p:nvSpPr>
        <p:spPr/>
        <p:txBody>
          <a:bodyPr/>
          <a:lstStyle/>
          <a:p>
            <a:fld id="{E3169E86-48BE-4CA0-903D-A40D6525BC55}" type="slidenum">
              <a:rPr lang="en-US" smtClean="0"/>
              <a:t>22</a:t>
            </a:fld>
            <a:endParaRPr lang="en-US"/>
          </a:p>
        </p:txBody>
      </p:sp>
    </p:spTree>
    <p:extLst>
      <p:ext uri="{BB962C8B-B14F-4D97-AF65-F5344CB8AC3E}">
        <p14:creationId xmlns:p14="http://schemas.microsoft.com/office/powerpoint/2010/main" val="426078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2</a:t>
            </a:fld>
            <a:endParaRPr lang="en-US"/>
          </a:p>
        </p:txBody>
      </p:sp>
    </p:spTree>
    <p:extLst>
      <p:ext uri="{BB962C8B-B14F-4D97-AF65-F5344CB8AC3E}">
        <p14:creationId xmlns:p14="http://schemas.microsoft.com/office/powerpoint/2010/main" val="339377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3</a:t>
            </a:fld>
            <a:endParaRPr lang="en-US"/>
          </a:p>
        </p:txBody>
      </p:sp>
    </p:spTree>
    <p:extLst>
      <p:ext uri="{BB962C8B-B14F-4D97-AF65-F5344CB8AC3E}">
        <p14:creationId xmlns:p14="http://schemas.microsoft.com/office/powerpoint/2010/main" val="372620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4</a:t>
            </a:fld>
            <a:endParaRPr lang="en-US"/>
          </a:p>
        </p:txBody>
      </p:sp>
    </p:spTree>
    <p:extLst>
      <p:ext uri="{BB962C8B-B14F-4D97-AF65-F5344CB8AC3E}">
        <p14:creationId xmlns:p14="http://schemas.microsoft.com/office/powerpoint/2010/main" val="1932718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baseline="0" dirty="0">
                <a:solidFill>
                  <a:schemeClr val="tx1"/>
                </a:solidFill>
                <a:effectLst/>
                <a:latin typeface="+mn-lt"/>
                <a:ea typeface="+mn-ea"/>
                <a:cs typeface="+mn-cs"/>
              </a:rPr>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Q1 2021, </a:t>
            </a:r>
            <a:r>
              <a:rPr lang="en-US" b="1" u="sng" baseline="0" dirty="0"/>
              <a:t>7 intake forms</a:t>
            </a:r>
            <a:r>
              <a:rPr lang="en-US" baseline="0" dirty="0"/>
              <a:t> were received from 2 new counties (Jackson Co., Kansas and Howell Co., Missouri) and 4 repeat counties (Sedgwick-2 projects, McPherson, Russell, and Douglas)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baseline="0" dirty="0"/>
              <a:t>3 new </a:t>
            </a:r>
            <a:r>
              <a:rPr lang="en-US" b="1" u="sng" dirty="0"/>
              <a:t>projects, and 1 repeat project</a:t>
            </a:r>
            <a:r>
              <a:rPr lang="en-US" baseline="0" dirty="0"/>
              <a:t> (Tecklenberg),</a:t>
            </a:r>
            <a:r>
              <a:rPr lang="en-US" dirty="0"/>
              <a:t> </a:t>
            </a:r>
            <a:r>
              <a:rPr lang="en-US" b="1" u="sng" dirty="0"/>
              <a:t>were approved</a:t>
            </a:r>
            <a:r>
              <a:rPr lang="en-US" b="1" u="sng" baseline="0" dirty="0"/>
              <a:t> for KHFI loan/grant funding in Q1 2021</a:t>
            </a:r>
            <a:r>
              <a:rPr lang="en-US" baseline="0" dirty="0"/>
              <a:t>. Repeat project sites are not counted twice (e.g., in # sites, residents served, retail space expanded), but funding amounts are added to loan and grant $ totals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“Approved for Funding”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For evaluation purposes,</a:t>
            </a:r>
            <a:r>
              <a:rPr lang="en-US" sz="1200" b="0" i="0" kern="1200" baseline="0" dirty="0">
                <a:solidFill>
                  <a:schemeClr val="tx1"/>
                </a:solidFill>
                <a:effectLst/>
                <a:latin typeface="+mn-lt"/>
                <a:ea typeface="+mn-ea"/>
                <a:cs typeface="+mn-cs"/>
              </a:rPr>
              <a:t> projects </a:t>
            </a:r>
            <a:r>
              <a:rPr lang="en-US" sz="1200" b="0" i="0" kern="1200" dirty="0">
                <a:solidFill>
                  <a:schemeClr val="tx1"/>
                </a:solidFill>
                <a:effectLst/>
                <a:latin typeface="+mn-lt"/>
                <a:ea typeface="+mn-ea"/>
                <a:cs typeface="+mn-cs"/>
              </a:rPr>
              <a:t>“approved for funding” is counted when the KHFI Investment Committee makes a determination to fund the project with loans,</a:t>
            </a:r>
            <a:r>
              <a:rPr lang="en-US" sz="1200" b="0" i="0" kern="1200" baseline="0" dirty="0">
                <a:solidFill>
                  <a:schemeClr val="tx1"/>
                </a:solidFill>
                <a:effectLst/>
                <a:latin typeface="+mn-lt"/>
                <a:ea typeface="+mn-ea"/>
                <a:cs typeface="+mn-cs"/>
              </a:rPr>
              <a:t> grants or a combination</a:t>
            </a:r>
            <a:r>
              <a:rPr lang="en-US" sz="1200" b="0" i="0" kern="1200" dirty="0">
                <a:solidFill>
                  <a:schemeClr val="tx1"/>
                </a:solidFill>
                <a:effectLst/>
                <a:latin typeface="+mn-lt"/>
                <a:ea typeface="+mn-ea"/>
                <a:cs typeface="+mn-cs"/>
              </a:rPr>
              <a:t>. This differs from timing of funds being disbursed</a:t>
            </a:r>
            <a:r>
              <a:rPr lang="en-US" sz="1200" b="0" i="0" kern="1200" baseline="0" dirty="0">
                <a:solidFill>
                  <a:schemeClr val="tx1"/>
                </a:solidFill>
                <a:effectLst/>
                <a:latin typeface="+mn-lt"/>
                <a:ea typeface="+mn-ea"/>
                <a:cs typeface="+mn-cs"/>
              </a:rPr>
              <a:t> to applicants. </a:t>
            </a:r>
            <a:r>
              <a:rPr lang="en-US" sz="1200" b="1" i="0" u="sng" kern="1200" baseline="0" dirty="0">
                <a:solidFill>
                  <a:schemeClr val="tx1"/>
                </a:solidFill>
                <a:effectLst/>
                <a:latin typeface="+mn-lt"/>
                <a:ea typeface="+mn-ea"/>
                <a:cs typeface="+mn-cs"/>
              </a:rPr>
              <a:t>As of Q1 2021, 25 out of 25 approved projects have received allocated grant and loan funding amounts</a:t>
            </a:r>
            <a:r>
              <a:rPr lang="en-US" sz="1200" b="0" i="0" kern="1200" baseline="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i="0" u="none" baseline="0" dirty="0">
                <a:solidFill>
                  <a:srgbClr val="FFFF00"/>
                </a:solidFill>
              </a:rPr>
              <a:t>Jobs: Approved Q1 2021 projects estimated a total of </a:t>
            </a:r>
            <a:r>
              <a:rPr lang="en-US" b="1" i="0" u="sng" baseline="0" dirty="0">
                <a:solidFill>
                  <a:srgbClr val="FFFF00"/>
                </a:solidFill>
              </a:rPr>
              <a:t>15.5 jobs created</a:t>
            </a:r>
            <a:r>
              <a:rPr lang="en-US" b="0" i="0" u="none" baseline="0" dirty="0">
                <a:solidFill>
                  <a:srgbClr val="FFFF00"/>
                </a:solidFill>
              </a:rPr>
              <a:t> and </a:t>
            </a:r>
            <a:r>
              <a:rPr lang="en-US" b="1" i="0" u="sng" baseline="0" dirty="0">
                <a:solidFill>
                  <a:srgbClr val="FFFF00"/>
                </a:solidFill>
              </a:rPr>
              <a:t>7 jobs retained</a:t>
            </a:r>
            <a:r>
              <a:rPr lang="en-US" b="0" i="0" u="none" baseline="0" dirty="0">
                <a:solidFill>
                  <a:srgbClr val="FFFF00"/>
                </a:solidFill>
              </a:rPr>
              <a:t>.</a:t>
            </a:r>
          </a:p>
          <a:p>
            <a:pPr marL="171450" indent="-171450">
              <a:buFont typeface="Arial" panose="020B0604020202020204" pitchFamily="34" charset="0"/>
              <a:buChar char="•"/>
            </a:pPr>
            <a:endParaRPr lang="en-US" b="0" u="none" baseline="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solidFill>
                  <a:srgbClr val="FF0000"/>
                </a:solidFill>
              </a:rPr>
              <a:t>Leverage sources in Q1 2021: </a:t>
            </a:r>
            <a:r>
              <a:rPr lang="en-US" b="1" i="0" u="sng" baseline="0" dirty="0">
                <a:solidFill>
                  <a:srgbClr val="FF0000"/>
                </a:solidFill>
              </a:rPr>
              <a:t>$240,000 Total</a:t>
            </a:r>
            <a:r>
              <a:rPr lang="en-US" b="0" i="0" u="none" baseline="0" dirty="0">
                <a:solidFill>
                  <a:srgbClr val="FF0000"/>
                </a:solidFill>
              </a:rPr>
              <a:t>; Hometown Market has a $200,000 bank loan and $25,000 owner investment; Tecklenberg has a $15,000 bank line of credit toward the project; This brings the total $ leveraged by KHFI funded projects to: </a:t>
            </a:r>
            <a:r>
              <a:rPr lang="en-US" b="1" i="0" u="sng" baseline="0" dirty="0">
                <a:solidFill>
                  <a:srgbClr val="FF0000"/>
                </a:solidFill>
              </a:rPr>
              <a:t>$13,589,876</a:t>
            </a:r>
            <a:r>
              <a:rPr lang="en-US" b="0" i="0" u="none" baseline="0" dirty="0">
                <a:solidFill>
                  <a:srgbClr val="FF0000"/>
                </a:solidFill>
              </a:rPr>
              <a:t>.</a:t>
            </a:r>
            <a:endParaRPr lang="en-US" b="1" i="0" u="sng"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solidFill>
                  <a:srgbClr val="FF0000"/>
                </a:solidFill>
              </a:rPr>
              <a:t> </a:t>
            </a:r>
            <a:endParaRPr lang="en-US" baseline="0" dirty="0">
              <a:solidFill>
                <a:srgbClr val="FFFF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sng" kern="1200" dirty="0">
                <a:solidFill>
                  <a:schemeClr val="tx1"/>
                </a:solidFill>
                <a:effectLst/>
                <a:latin typeface="+mn-lt"/>
                <a:ea typeface="+mn-ea"/>
                <a:cs typeface="+mn-cs"/>
              </a:rPr>
              <a:t># Residents Served (e</a:t>
            </a:r>
            <a:r>
              <a:rPr lang="en-US" b="1" i="0" u="sng" baseline="0" dirty="0">
                <a:solidFill>
                  <a:srgbClr val="FFFF00"/>
                </a:solidFill>
              </a:rPr>
              <a:t>stimates based on figures from Policy Map)</a:t>
            </a:r>
            <a:r>
              <a:rPr lang="en-US" i="0" baseline="0" dirty="0">
                <a:solidFill>
                  <a:srgbClr val="FFFF00"/>
                </a:solidFill>
              </a:rPr>
              <a:t>:  </a:t>
            </a:r>
            <a:r>
              <a:rPr lang="en-US" b="0" i="0" u="none" baseline="0" dirty="0">
                <a:solidFill>
                  <a:srgbClr val="FFFF00"/>
                </a:solidFill>
              </a:rPr>
              <a:t>Definition of</a:t>
            </a:r>
            <a:r>
              <a:rPr lang="en-US" i="0" baseline="0" dirty="0">
                <a:solidFill>
                  <a:srgbClr val="FFFF00"/>
                </a:solidFill>
              </a:rPr>
              <a:t> # Residents Served = population living in a 10-mile radius of a project location designated by USDA as “rural” (Hometown Market = </a:t>
            </a:r>
            <a:r>
              <a:rPr lang="en-US" b="1" i="0" u="sng" baseline="0" dirty="0">
                <a:solidFill>
                  <a:srgbClr val="FFFF00"/>
                </a:solidFill>
              </a:rPr>
              <a:t>783</a:t>
            </a:r>
            <a:r>
              <a:rPr lang="en-US" i="0" baseline="0" dirty="0">
                <a:solidFill>
                  <a:srgbClr val="FFFF00"/>
                </a:solidFill>
              </a:rPr>
              <a:t>), or in a 1-mile radius of a project location designated by USDA as urban (Common Ground = </a:t>
            </a:r>
            <a:r>
              <a:rPr lang="en-US" b="1" i="0" u="sng" baseline="0" dirty="0">
                <a:solidFill>
                  <a:srgbClr val="FFFF00"/>
                </a:solidFill>
              </a:rPr>
              <a:t>7,948</a:t>
            </a:r>
            <a:r>
              <a:rPr lang="en-US" i="0" baseline="0" dirty="0">
                <a:solidFill>
                  <a:srgbClr val="FFFF00"/>
                </a:solidFill>
              </a:rPr>
              <a:t>; and Pearson’s Farms = </a:t>
            </a:r>
            <a:r>
              <a:rPr lang="en-US" b="1" i="0" u="sng" baseline="0" dirty="0">
                <a:solidFill>
                  <a:srgbClr val="FFFF00"/>
                </a:solidFill>
              </a:rPr>
              <a:t>1,495</a:t>
            </a:r>
            <a:r>
              <a:rPr lang="en-US" i="0" baseline="0" dirty="0">
                <a:solidFill>
                  <a:srgbClr val="FFFF00"/>
                </a:solidFill>
              </a:rPr>
              <a:t>). </a:t>
            </a:r>
            <a:r>
              <a:rPr lang="en-US" sz="1200" b="0" i="0" kern="1200" baseline="0" dirty="0">
                <a:solidFill>
                  <a:schemeClr val="tx1"/>
                </a:solidFill>
                <a:effectLst/>
                <a:latin typeface="+mn-lt"/>
                <a:ea typeface="+mn-ea"/>
                <a:cs typeface="+mn-cs"/>
              </a:rPr>
              <a:t>Tecklenberg Farms received a 2</a:t>
            </a:r>
            <a:r>
              <a:rPr lang="en-US" sz="1200" b="0" i="0" kern="1200" baseline="30000" dirty="0">
                <a:solidFill>
                  <a:schemeClr val="tx1"/>
                </a:solidFill>
                <a:effectLst/>
                <a:latin typeface="+mn-lt"/>
                <a:ea typeface="+mn-ea"/>
                <a:cs typeface="+mn-cs"/>
              </a:rPr>
              <a:t>nd</a:t>
            </a:r>
            <a:r>
              <a:rPr lang="en-US" sz="1200" b="0" i="0" kern="1200" baseline="0" dirty="0">
                <a:solidFill>
                  <a:schemeClr val="tx1"/>
                </a:solidFill>
                <a:effectLst/>
                <a:latin typeface="+mn-lt"/>
                <a:ea typeface="+mn-ea"/>
                <a:cs typeface="+mn-cs"/>
              </a:rPr>
              <a:t> round of grant funding in </a:t>
            </a:r>
            <a:r>
              <a:rPr lang="en-US" i="0" baseline="0" dirty="0"/>
              <a:t>Q1 ’21; # of residents served is </a:t>
            </a:r>
            <a:r>
              <a:rPr lang="en-US" b="1" i="0" u="sng" baseline="0" dirty="0"/>
              <a:t>not</a:t>
            </a:r>
            <a:r>
              <a:rPr lang="en-US" b="0" i="0" u="none" baseline="0" dirty="0"/>
              <a:t> double counted here since it was originally counted in Q1 ‘19</a:t>
            </a:r>
            <a:r>
              <a:rPr lang="en-US" b="0" i="0" u="none" dirty="0"/>
              <a:t>. </a:t>
            </a:r>
            <a:r>
              <a:rPr lang="en-US" b="0" i="0" u="sng" dirty="0"/>
              <a:t>The t</a:t>
            </a:r>
            <a:r>
              <a:rPr lang="en-US" sz="1200" b="0" i="0" u="sng" kern="1200" baseline="0" dirty="0">
                <a:solidFill>
                  <a:schemeClr val="tx1"/>
                </a:solidFill>
                <a:effectLst/>
                <a:latin typeface="+mn-lt"/>
                <a:ea typeface="+mn-ea"/>
                <a:cs typeface="+mn-cs"/>
              </a:rPr>
              <a:t>otal # of residents served by 3 new project sites approved in Q1 ‘21 is </a:t>
            </a:r>
            <a:r>
              <a:rPr lang="en-US" sz="1200" b="1" i="0" u="sng" kern="1200" baseline="0" dirty="0">
                <a:solidFill>
                  <a:schemeClr val="tx1"/>
                </a:solidFill>
                <a:effectLst/>
                <a:latin typeface="+mn-lt"/>
                <a:ea typeface="+mn-ea"/>
                <a:cs typeface="+mn-cs"/>
              </a:rPr>
              <a:t>10,226</a:t>
            </a:r>
            <a:r>
              <a:rPr lang="en-US" sz="1200" b="0" i="0" kern="1200" baseline="0" dirty="0">
                <a:solidFill>
                  <a:schemeClr val="tx1"/>
                </a:solidFill>
                <a:effectLst/>
                <a:latin typeface="+mn-lt"/>
                <a:ea typeface="+mn-ea"/>
                <a:cs typeface="+mn-cs"/>
              </a:rPr>
              <a:t>.</a:t>
            </a:r>
          </a:p>
          <a:p>
            <a:pPr marL="0" indent="0">
              <a:buFont typeface="Arial" panose="020B0604020202020204" pitchFamily="34" charset="0"/>
              <a:buNone/>
            </a:pPr>
            <a:endParaRPr lang="en-US" baseline="0" dirty="0">
              <a:solidFill>
                <a:srgbClr val="FFFF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sng" baseline="0" dirty="0"/>
              <a:t>% Low Income Areas</a:t>
            </a:r>
            <a:r>
              <a:rPr lang="en-US" i="0" baseline="0" dirty="0"/>
              <a:t>: the Kansas statewide rate of students approved for free &amp; reduced lunch is </a:t>
            </a:r>
            <a:r>
              <a:rPr lang="en-US" b="1" i="0" u="sng" baseline="0" dirty="0"/>
              <a:t>44.8% for the 2020-2021 school year</a:t>
            </a:r>
            <a:r>
              <a:rPr lang="en-US" i="0" baseline="0" dirty="0"/>
              <a:t>. This compares to </a:t>
            </a:r>
            <a:r>
              <a:rPr lang="en-US" b="1" i="0" u="sng" baseline="0" dirty="0"/>
              <a:t>55.3%</a:t>
            </a:r>
            <a:r>
              <a:rPr lang="en-US" i="0" baseline="0" dirty="0"/>
              <a:t> of students in Sedgwick County where Common Ground and Pearson’s Farms are located, and to </a:t>
            </a:r>
            <a:r>
              <a:rPr lang="en-US" b="1" i="0" u="sng" baseline="0" dirty="0"/>
              <a:t>53.6%</a:t>
            </a:r>
            <a:r>
              <a:rPr lang="en-US" i="0" baseline="0" dirty="0"/>
              <a:t> of students in Cheyenne County where Hometown Market is located. Therefore, </a:t>
            </a:r>
            <a:r>
              <a:rPr lang="en-US" b="1" i="0" u="sng" baseline="0" dirty="0"/>
              <a:t>100% of new project sites this quarter</a:t>
            </a:r>
            <a:r>
              <a:rPr lang="en-US" b="0" i="0" u="none" baseline="0" dirty="0"/>
              <a:t> have County-level free and reduced lunch eligibility rates that are higher than the Kansas statewide rate of 44.8%.</a:t>
            </a:r>
            <a:r>
              <a:rPr lang="en-US" i="0" baseline="0" dirty="0"/>
              <a:t> These KSDE data indicate that, respectively, </a:t>
            </a:r>
            <a:r>
              <a:rPr lang="en-US" b="0" i="0" u="none" baseline="0" dirty="0"/>
              <a:t>55.3% and 53</a:t>
            </a:r>
            <a:r>
              <a:rPr lang="en-US" i="0" baseline="0" dirty="0"/>
              <a:t>.6% of families in the Common Ground / Pearson’s Farms and Hometown Market areas live at or below ≤185% of the federal poverty line (vs. 44.8% statewide). </a:t>
            </a:r>
            <a:r>
              <a:rPr lang="en-US" baseline="0" dirty="0"/>
              <a:t>In total, </a:t>
            </a:r>
            <a:r>
              <a:rPr lang="en-US" b="1" u="sng" baseline="0" dirty="0"/>
              <a:t>20 of 22</a:t>
            </a:r>
            <a:r>
              <a:rPr lang="en-US" b="1" u="none" baseline="0" dirty="0"/>
              <a:t> </a:t>
            </a:r>
            <a:r>
              <a:rPr lang="en-US" baseline="0" dirty="0"/>
              <a:t>project sites approved for KHFI loan/grant financing </a:t>
            </a:r>
            <a:r>
              <a:rPr lang="en-US" u="sng" baseline="0" dirty="0"/>
              <a:t>(</a:t>
            </a:r>
            <a:r>
              <a:rPr lang="en-US" b="1" u="sng" baseline="0" dirty="0"/>
              <a:t>90.9%</a:t>
            </a:r>
            <a:r>
              <a:rPr lang="en-US" u="sng" baseline="0" dirty="0"/>
              <a:t>)</a:t>
            </a:r>
            <a:r>
              <a:rPr lang="en-US" u="none" baseline="0" dirty="0"/>
              <a:t> </a:t>
            </a:r>
            <a:r>
              <a:rPr lang="en-US" baseline="0" dirty="0"/>
              <a:t>are located in areas where free &amp; reduced lunch eligibility rates are higher than the overall Kansas statewide rate. (This metric is not assessed for the 3 small t.a. only grants.)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1222FABF-71E3-4B87-8CAF-E11CDE97383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779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a:t>
            </a:r>
            <a:r>
              <a:rPr lang="en-US" b="1" u="sng" baseline="0" dirty="0"/>
              <a:t> Q1 2021</a:t>
            </a:r>
            <a:r>
              <a:rPr lang="en-US" b="0" u="none"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7 intake forms were received from 2 new counties (Jackson Co., Kansas and Howell Co., Missouri) and 4 repeat counties (Sedgwick-2 projects, McPherson, Russell, and Douglas Co.)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3 new </a:t>
            </a:r>
            <a:r>
              <a:rPr lang="en-US" dirty="0"/>
              <a:t>projects were approved</a:t>
            </a:r>
            <a:r>
              <a:rPr lang="en-US" baseline="0" dirty="0"/>
              <a:t> for funding in Q1 2021 (2 were funded in 1 new county: Sedgwick, and 1 was funded in a repeat county: Cheyenne); 1 repeat project also received a 2</a:t>
            </a:r>
            <a:r>
              <a:rPr lang="en-US" baseline="30000" dirty="0"/>
              <a:t>nd</a:t>
            </a:r>
            <a:r>
              <a:rPr lang="en-US" baseline="0" dirty="0"/>
              <a:t> round of funding (Tecklenberg in Reno County); NOTE: repeat project sites are only counted once but financing amounts are added to totals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Cumulative Counties Reached</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57</a:t>
            </a:r>
            <a:r>
              <a:rPr lang="en-US" baseline="0" dirty="0"/>
              <a:t> intake forms have been received from 35</a:t>
            </a:r>
            <a:r>
              <a:rPr lang="en-US" dirty="0"/>
              <a:t> counties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25 projects have been approved for KHFI funding </a:t>
            </a:r>
            <a:r>
              <a:rPr lang="en-US" baseline="0" dirty="0"/>
              <a:t>in 17</a:t>
            </a:r>
            <a:r>
              <a:rPr lang="en-US" dirty="0"/>
              <a:t> counties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4 of these 25 projects </a:t>
            </a:r>
            <a:r>
              <a:rPr lang="en-US" sz="1200" baseline="0" dirty="0"/>
              <a:t>a</a:t>
            </a:r>
            <a:r>
              <a:rPr lang="en-US" baseline="0" dirty="0"/>
              <a:t>lso received t.a. grants (</a:t>
            </a:r>
            <a:r>
              <a:rPr lang="en-US" sz="1200" dirty="0"/>
              <a:t>green stars); </a:t>
            </a:r>
            <a:r>
              <a:rPr lang="en-US" dirty="0"/>
              <a:t>3</a:t>
            </a:r>
            <a:r>
              <a:rPr lang="en-US" baseline="0" dirty="0"/>
              <a:t> of these projects were t.a. only grants (pink stars)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t>Note</a:t>
            </a:r>
            <a:r>
              <a:rPr lang="en-US" dirty="0"/>
              <a:t>:</a:t>
            </a:r>
            <a:r>
              <a:rPr lang="en-US" baseline="0" dirty="0"/>
              <a:t> As of Q1 ’21, funds have been disbursed to all 25 approved projects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2FABF-71E3-4B87-8CAF-E11CDE9738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151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7</a:t>
            </a:fld>
            <a:endParaRPr lang="en-US"/>
          </a:p>
        </p:txBody>
      </p:sp>
    </p:spTree>
    <p:extLst>
      <p:ext uri="{BB962C8B-B14F-4D97-AF65-F5344CB8AC3E}">
        <p14:creationId xmlns:p14="http://schemas.microsoft.com/office/powerpoint/2010/main" val="2125776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8</a:t>
            </a:fld>
            <a:endParaRPr lang="en-US"/>
          </a:p>
        </p:txBody>
      </p:sp>
    </p:spTree>
    <p:extLst>
      <p:ext uri="{BB962C8B-B14F-4D97-AF65-F5344CB8AC3E}">
        <p14:creationId xmlns:p14="http://schemas.microsoft.com/office/powerpoint/2010/main" val="326010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0" dirty="0">
                <a:solidFill>
                  <a:schemeClr val="bg1"/>
                </a:solidFill>
              </a:rPr>
              <a:t> Whole fruits and vegetables,  whole grains, fat free or low-fat dairy, lean meat and protein (fresh, refrigerated, frozen or canned)</a:t>
            </a:r>
          </a:p>
          <a:p>
            <a:endParaRPr lang="en-US" dirty="0"/>
          </a:p>
        </p:txBody>
      </p:sp>
      <p:sp>
        <p:nvSpPr>
          <p:cNvPr id="4" name="Slide Number Placeholder 3"/>
          <p:cNvSpPr>
            <a:spLocks noGrp="1"/>
          </p:cNvSpPr>
          <p:nvPr>
            <p:ph type="sldNum" sz="quarter" idx="5"/>
          </p:nvPr>
        </p:nvSpPr>
        <p:spPr/>
        <p:txBody>
          <a:bodyPr/>
          <a:lstStyle/>
          <a:p>
            <a:fld id="{E3169E86-48BE-4CA0-903D-A40D6525BC55}" type="slidenum">
              <a:rPr lang="en-US" smtClean="0"/>
              <a:t>10</a:t>
            </a:fld>
            <a:endParaRPr lang="en-US"/>
          </a:p>
        </p:txBody>
      </p:sp>
    </p:spTree>
    <p:extLst>
      <p:ext uri="{BB962C8B-B14F-4D97-AF65-F5344CB8AC3E}">
        <p14:creationId xmlns:p14="http://schemas.microsoft.com/office/powerpoint/2010/main" val="245914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E317F2-9391-47AA-94E2-BA264844A7C9}" type="datetimeFigureOut">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291613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317F2-9391-47AA-94E2-BA264844A7C9}" type="datetimeFigureOut">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97112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317F2-9391-47AA-94E2-BA264844A7C9}" type="datetimeFigureOut">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2575683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10056" y="1328867"/>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ext Box 8"/>
          <p:cNvSpPr txBox="1">
            <a:spLocks noChangeArrowheads="1"/>
          </p:cNvSpPr>
          <p:nvPr userDrawn="1"/>
        </p:nvSpPr>
        <p:spPr bwMode="auto">
          <a:xfrm>
            <a:off x="11054333" y="6640783"/>
            <a:ext cx="1025343" cy="169277"/>
          </a:xfrm>
          <a:prstGeom prst="rect">
            <a:avLst/>
          </a:prstGeom>
          <a:noFill/>
          <a:ln w="9525">
            <a:noFill/>
            <a:miter lim="800000"/>
            <a:headEnd/>
            <a:tailEnd/>
          </a:ln>
          <a:effectLst/>
        </p:spPr>
        <p:txBody>
          <a:bodyPr wrap="square" lIns="0" tIns="0" rIns="0" bIns="0" anchor="b">
            <a:spAutoFit/>
          </a:bodyPr>
          <a:lstStyle/>
          <a:p>
            <a:pPr algn="r" fontAlgn="base">
              <a:spcBef>
                <a:spcPct val="50000"/>
              </a:spcBef>
              <a:spcAft>
                <a:spcPct val="0"/>
              </a:spcAft>
              <a:defRPr/>
            </a:pPr>
            <a:fld id="{705761D2-C9BA-4D3A-BFFD-3DBEF5AF449B}" type="slidenum">
              <a:rPr lang="en-US" sz="1100" smtClean="0">
                <a:solidFill>
                  <a:srgbClr val="95A3AB"/>
                </a:solidFill>
                <a:cs typeface="Arial"/>
              </a:rPr>
              <a:pPr algn="r" fontAlgn="base">
                <a:spcBef>
                  <a:spcPct val="50000"/>
                </a:spcBef>
                <a:spcAft>
                  <a:spcPct val="0"/>
                </a:spcAft>
                <a:defRPr/>
              </a:pPr>
              <a:t>‹#›</a:t>
            </a:fld>
            <a:endParaRPr lang="en-US" sz="1100" dirty="0">
              <a:solidFill>
                <a:srgbClr val="95A3AB"/>
              </a:solidFill>
              <a:cs typeface="Arial"/>
            </a:endParaRPr>
          </a:p>
        </p:txBody>
      </p:sp>
      <p:sp>
        <p:nvSpPr>
          <p:cNvPr id="10" name="Footer Placeholder 4">
            <a:extLst>
              <a:ext uri="{FF2B5EF4-FFF2-40B4-BE49-F238E27FC236}">
                <a16:creationId xmlns:a16="http://schemas.microsoft.com/office/drawing/2014/main" id="{BB81B4AF-A2FE-480B-B692-E0DE1B08928E}"/>
              </a:ext>
            </a:extLst>
          </p:cNvPr>
          <p:cNvSpPr>
            <a:spLocks noGrp="1"/>
          </p:cNvSpPr>
          <p:nvPr>
            <p:ph type="ftr" sz="quarter" idx="11"/>
          </p:nvPr>
        </p:nvSpPr>
        <p:spPr>
          <a:xfrm>
            <a:off x="4165600" y="6492876"/>
            <a:ext cx="3860800" cy="365125"/>
          </a:xfrm>
          <a:prstGeom prst="rect">
            <a:avLst/>
          </a:prstGeom>
        </p:spPr>
        <p:txBody>
          <a:bodyPr/>
          <a:lstStyle>
            <a:lvl1pPr algn="ctr">
              <a:defRPr b="1"/>
            </a:lvl1pPr>
          </a:lstStyle>
          <a:p>
            <a:r>
              <a:rPr lang="en-US" dirty="0"/>
              <a:t>KHFI Dashboard Q4 2017</a:t>
            </a:r>
          </a:p>
        </p:txBody>
      </p:sp>
      <p:sp>
        <p:nvSpPr>
          <p:cNvPr id="15" name="Text Placeholder 14">
            <a:extLst>
              <a:ext uri="{FF2B5EF4-FFF2-40B4-BE49-F238E27FC236}">
                <a16:creationId xmlns:a16="http://schemas.microsoft.com/office/drawing/2014/main" id="{E990723B-B963-4BB7-A0F7-DCBA47DE095B}"/>
              </a:ext>
            </a:extLst>
          </p:cNvPr>
          <p:cNvSpPr>
            <a:spLocks noGrp="1"/>
          </p:cNvSpPr>
          <p:nvPr>
            <p:ph type="body" sz="quarter" idx="12"/>
          </p:nvPr>
        </p:nvSpPr>
        <p:spPr>
          <a:xfrm>
            <a:off x="2624540" y="5487606"/>
            <a:ext cx="7315200" cy="728662"/>
          </a:xfrm>
        </p:spPr>
        <p:txBody>
          <a:bodyPr/>
          <a:lstStyle>
            <a:lvl1pPr marL="0" indent="0">
              <a:buNone/>
              <a:defRPr/>
            </a:lvl1pPr>
            <a:lvl5pPr marL="1828800" indent="0">
              <a:buNone/>
              <a:defRPr/>
            </a:lvl5pPr>
          </a:lstStyle>
          <a:p>
            <a:pPr lvl="0"/>
            <a:r>
              <a:rPr lang="en-US" dirty="0"/>
              <a:t>Edit Master text styles</a:t>
            </a:r>
          </a:p>
        </p:txBody>
      </p:sp>
      <p:sp>
        <p:nvSpPr>
          <p:cNvPr id="17" name="Title 1">
            <a:extLst>
              <a:ext uri="{FF2B5EF4-FFF2-40B4-BE49-F238E27FC236}">
                <a16:creationId xmlns:a16="http://schemas.microsoft.com/office/drawing/2014/main" id="{8BB959C4-114E-4D90-BFF4-28D0735D4A42}"/>
              </a:ext>
            </a:extLst>
          </p:cNvPr>
          <p:cNvSpPr>
            <a:spLocks noGrp="1"/>
          </p:cNvSpPr>
          <p:nvPr>
            <p:ph type="title"/>
          </p:nvPr>
        </p:nvSpPr>
        <p:spPr>
          <a:xfrm>
            <a:off x="2336800" y="0"/>
            <a:ext cx="9245600" cy="1143000"/>
          </a:xfrm>
          <a:prstGeom prst="rect">
            <a:avLst/>
          </a:prstGeom>
        </p:spPr>
        <p:txBody>
          <a:bodyPr anchor="ctr"/>
          <a:lstStyle/>
          <a:p>
            <a:r>
              <a:rPr lang="en-US" dirty="0"/>
              <a:t>Click to edit Master title style</a:t>
            </a:r>
          </a:p>
        </p:txBody>
      </p:sp>
    </p:spTree>
    <p:extLst>
      <p:ext uri="{BB962C8B-B14F-4D97-AF65-F5344CB8AC3E}">
        <p14:creationId xmlns:p14="http://schemas.microsoft.com/office/powerpoint/2010/main" val="2741178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317F2-9391-47AA-94E2-BA264844A7C9}" type="datetimeFigureOut">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42356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E317F2-9391-47AA-94E2-BA264844A7C9}" type="datetimeFigureOut">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96902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E317F2-9391-47AA-94E2-BA264844A7C9}" type="datetimeFigureOut">
              <a:rPr lang="en-US" smtClean="0"/>
              <a:t>7/20/2021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340271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E317F2-9391-47AA-94E2-BA264844A7C9}" type="datetimeFigureOut">
              <a:rPr lang="en-US" smtClean="0"/>
              <a:t>7/20/2021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7256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E317F2-9391-47AA-94E2-BA264844A7C9}" type="datetimeFigureOut">
              <a:rPr lang="en-US" smtClean="0"/>
              <a:t>7/20/2021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113439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317F2-9391-47AA-94E2-BA264844A7C9}" type="datetimeFigureOut">
              <a:rPr lang="en-US" smtClean="0"/>
              <a:t>7/20/2021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898926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BE317F2-9391-47AA-94E2-BA264844A7C9}" type="datetimeFigureOut">
              <a:rPr lang="en-US" smtClean="0"/>
              <a:t>7/20/2021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332416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BE317F2-9391-47AA-94E2-BA264844A7C9}" type="datetimeFigureOut">
              <a:rPr lang="en-US" smtClean="0"/>
              <a:t>7/20/2021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29891-DE42-4604-B1AC-E0F512637D0B}" type="slidenum">
              <a:rPr lang="en-US" smtClean="0"/>
              <a:t>‹#›</a:t>
            </a:fld>
            <a:endParaRPr lang="en-US"/>
          </a:p>
        </p:txBody>
      </p:sp>
    </p:spTree>
    <p:extLst>
      <p:ext uri="{BB962C8B-B14F-4D97-AF65-F5344CB8AC3E}">
        <p14:creationId xmlns:p14="http://schemas.microsoft.com/office/powerpoint/2010/main" val="69543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BEBA8EAE-BF5A-486C-A8C5-ECC9F3942E4B}">
                <a14:imgProps xmlns:a14="http://schemas.microsoft.com/office/drawing/2010/main">
                  <a14:imgLayer r:embed="rId15">
                    <a14:imgEffect>
                      <a14:saturation sat="10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317F2-9391-47AA-94E2-BA264844A7C9}" type="datetimeFigureOut">
              <a:rPr lang="en-US" smtClean="0"/>
              <a:t>7/20/2021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29891-DE42-4604-B1AC-E0F512637D0B}" type="slidenum">
              <a:rPr lang="en-US" smtClean="0"/>
              <a:t>‹#›</a:t>
            </a:fld>
            <a:endParaRPr lang="en-US"/>
          </a:p>
        </p:txBody>
      </p:sp>
    </p:spTree>
    <p:extLst>
      <p:ext uri="{BB962C8B-B14F-4D97-AF65-F5344CB8AC3E}">
        <p14:creationId xmlns:p14="http://schemas.microsoft.com/office/powerpoint/2010/main" val="476901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kansashealthyfood.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www.kansashealthyfood.org/"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www.kansashealthyfood.org/"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hyperlink" Target="mailto:khfi@ksu.edu"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kansashealthyfood.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kansashealthyfood.org/"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7E019-E712-46F3-B714-EBCFDDCEC930}"/>
              </a:ext>
            </a:extLst>
          </p:cNvPr>
          <p:cNvSpPr>
            <a:spLocks noGrp="1"/>
          </p:cNvSpPr>
          <p:nvPr>
            <p:ph type="ctrTitle"/>
          </p:nvPr>
        </p:nvSpPr>
        <p:spPr/>
        <p:txBody>
          <a:bodyPr>
            <a:normAutofit fontScale="90000"/>
          </a:bodyPr>
          <a:lstStyle/>
          <a:p>
            <a:r>
              <a:rPr lang="en-US" b="1" dirty="0"/>
              <a:t>Kansas Healthy Food Initiative</a:t>
            </a:r>
            <a:br>
              <a:rPr lang="en-US" b="1" dirty="0"/>
            </a:br>
            <a:r>
              <a:rPr lang="en-US" dirty="0"/>
              <a:t>Networked Convening</a:t>
            </a:r>
            <a:br>
              <a:rPr lang="en-US" b="1" dirty="0"/>
            </a:br>
            <a:r>
              <a:rPr lang="en-US" sz="4000" dirty="0"/>
              <a:t>July 20, 2021</a:t>
            </a:r>
            <a:endParaRPr lang="en-US" sz="4000" b="1" dirty="0"/>
          </a:p>
        </p:txBody>
      </p:sp>
      <p:sp>
        <p:nvSpPr>
          <p:cNvPr id="3" name="Subtitle 2">
            <a:extLst>
              <a:ext uri="{FF2B5EF4-FFF2-40B4-BE49-F238E27FC236}">
                <a16:creationId xmlns:a16="http://schemas.microsoft.com/office/drawing/2014/main" id="{8FF4CD37-CFC7-49C2-9EE9-6AC37FA1C15E}"/>
              </a:ext>
            </a:extLst>
          </p:cNvPr>
          <p:cNvSpPr>
            <a:spLocks noGrp="1"/>
          </p:cNvSpPr>
          <p:nvPr>
            <p:ph type="subTitle" idx="1"/>
          </p:nvPr>
        </p:nvSpPr>
        <p:spPr/>
        <p:txBody>
          <a:bodyPr>
            <a:noAutofit/>
          </a:bodyPr>
          <a:lstStyle/>
          <a:p>
            <a:pPr>
              <a:spcBef>
                <a:spcPts val="0"/>
              </a:spcBef>
            </a:pPr>
            <a:endParaRPr lang="en-US" sz="3000" dirty="0">
              <a:solidFill>
                <a:schemeClr val="tx1"/>
              </a:solidFill>
            </a:endParaRPr>
          </a:p>
          <a:p>
            <a:pPr>
              <a:spcBef>
                <a:spcPts val="0"/>
              </a:spcBef>
            </a:pPr>
            <a:r>
              <a:rPr lang="en-US" sz="3000" dirty="0">
                <a:solidFill>
                  <a:schemeClr val="tx1"/>
                </a:solidFill>
              </a:rPr>
              <a:t>Kansas State Research &amp; Extension</a:t>
            </a:r>
          </a:p>
          <a:p>
            <a:pPr>
              <a:spcBef>
                <a:spcPts val="0"/>
              </a:spcBef>
            </a:pPr>
            <a:r>
              <a:rPr lang="en-US" sz="3000" dirty="0">
                <a:solidFill>
                  <a:schemeClr val="tx1"/>
                </a:solidFill>
              </a:rPr>
              <a:t>Kansas State University</a:t>
            </a:r>
          </a:p>
        </p:txBody>
      </p:sp>
    </p:spTree>
    <p:extLst>
      <p:ext uri="{BB962C8B-B14F-4D97-AF65-F5344CB8AC3E}">
        <p14:creationId xmlns:p14="http://schemas.microsoft.com/office/powerpoint/2010/main" val="287894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1">
            <a:extLst>
              <a:ext uri="{FF2B5EF4-FFF2-40B4-BE49-F238E27FC236}">
                <a16:creationId xmlns:a16="http://schemas.microsoft.com/office/drawing/2014/main" id="{622F77FD-1854-4AA8-8C7B-D3316C091BBD}"/>
              </a:ext>
            </a:extLst>
          </p:cNvPr>
          <p:cNvSpPr>
            <a:spLocks noGrp="1"/>
          </p:cNvSpPr>
          <p:nvPr>
            <p:ph sz="half" idx="1"/>
          </p:nvPr>
        </p:nvSpPr>
        <p:spPr>
          <a:xfrm>
            <a:off x="611236" y="1969738"/>
            <a:ext cx="5267050" cy="3595913"/>
          </a:xfrm>
        </p:spPr>
        <p:txBody>
          <a:bodyPr>
            <a:normAutofit/>
          </a:bodyPr>
          <a:lstStyle/>
          <a:p>
            <a:pPr marL="0" indent="0">
              <a:lnSpc>
                <a:spcPct val="90000"/>
              </a:lnSpc>
              <a:buNone/>
            </a:pPr>
            <a:r>
              <a:rPr lang="en-US" sz="2400" b="1" dirty="0"/>
              <a:t>Projects are evaluated for program fit based on the following:</a:t>
            </a:r>
          </a:p>
          <a:p>
            <a:pPr lvl="1">
              <a:lnSpc>
                <a:spcPct val="90000"/>
              </a:lnSpc>
            </a:pPr>
            <a:r>
              <a:rPr lang="en-US" b="1" dirty="0">
                <a:solidFill>
                  <a:srgbClr val="5D4770"/>
                </a:solidFill>
              </a:rPr>
              <a:t>Committed to healthy foods</a:t>
            </a:r>
          </a:p>
          <a:p>
            <a:pPr lvl="1">
              <a:lnSpc>
                <a:spcPct val="90000"/>
              </a:lnSpc>
            </a:pPr>
            <a:r>
              <a:rPr lang="en-US" dirty="0"/>
              <a:t>Carried out in low-resource areas</a:t>
            </a:r>
          </a:p>
          <a:p>
            <a:pPr lvl="1">
              <a:lnSpc>
                <a:spcPct val="90000"/>
              </a:lnSpc>
            </a:pPr>
            <a:r>
              <a:rPr lang="en-US" dirty="0"/>
              <a:t>Carried out in underserved areas</a:t>
            </a:r>
          </a:p>
          <a:p>
            <a:pPr lvl="1">
              <a:lnSpc>
                <a:spcPct val="90000"/>
              </a:lnSpc>
            </a:pPr>
            <a:r>
              <a:rPr lang="en-US" dirty="0"/>
              <a:t>Led by experienced operators</a:t>
            </a:r>
          </a:p>
          <a:p>
            <a:pPr lvl="1">
              <a:lnSpc>
                <a:spcPct val="90000"/>
              </a:lnSpc>
            </a:pPr>
            <a:r>
              <a:rPr lang="en-US" dirty="0"/>
              <a:t>Integrated with community needs</a:t>
            </a:r>
          </a:p>
          <a:p>
            <a:pPr marL="457200" lvl="1" indent="0">
              <a:lnSpc>
                <a:spcPct val="90000"/>
              </a:lnSpc>
              <a:buNone/>
            </a:pPr>
            <a:endParaRPr lang="en-US" dirty="0"/>
          </a:p>
          <a:p>
            <a:pPr marL="0" indent="0" algn="ctr">
              <a:lnSpc>
                <a:spcPct val="90000"/>
              </a:lnSpc>
              <a:buNone/>
            </a:pPr>
            <a:r>
              <a:rPr lang="en-US" sz="2400" i="1" dirty="0">
                <a:solidFill>
                  <a:srgbClr val="5D4770"/>
                </a:solidFill>
                <a:hlinkClick r:id="rId3">
                  <a:extLst>
                    <a:ext uri="{A12FA001-AC4F-418D-AE19-62706E023703}">
                      <ahyp:hlinkClr xmlns:ahyp="http://schemas.microsoft.com/office/drawing/2018/hyperlinkcolor" val="tx"/>
                    </a:ext>
                  </a:extLst>
                </a:hlinkClick>
              </a:rPr>
              <a:t>www.kansashealthyfood.org</a:t>
            </a:r>
            <a:r>
              <a:rPr lang="en-US" sz="2400" i="1" dirty="0">
                <a:solidFill>
                  <a:srgbClr val="5D4770"/>
                </a:solidFill>
              </a:rPr>
              <a:t> </a:t>
            </a:r>
          </a:p>
        </p:txBody>
      </p:sp>
      <p:pic>
        <p:nvPicPr>
          <p:cNvPr id="3" name="Picture 2">
            <a:extLst>
              <a:ext uri="{FF2B5EF4-FFF2-40B4-BE49-F238E27FC236}">
                <a16:creationId xmlns:a16="http://schemas.microsoft.com/office/drawing/2014/main" id="{EE01C40C-4DAD-4338-B374-5799695F2E53}"/>
              </a:ext>
            </a:extLst>
          </p:cNvPr>
          <p:cNvPicPr>
            <a:picLocks noChangeAspect="1"/>
          </p:cNvPicPr>
          <p:nvPr/>
        </p:nvPicPr>
        <p:blipFill rotWithShape="1">
          <a:blip r:embed="rId4"/>
          <a:srcRect r="1704"/>
          <a:stretch/>
        </p:blipFill>
        <p:spPr>
          <a:xfrm>
            <a:off x="7029450" y="1266269"/>
            <a:ext cx="4332240" cy="5334556"/>
          </a:xfrm>
          <a:prstGeom prst="rect">
            <a:avLst/>
          </a:prstGeom>
        </p:spPr>
      </p:pic>
    </p:spTree>
    <p:extLst>
      <p:ext uri="{BB962C8B-B14F-4D97-AF65-F5344CB8AC3E}">
        <p14:creationId xmlns:p14="http://schemas.microsoft.com/office/powerpoint/2010/main" val="313632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A012A810-9DEF-4F10-BA70-9BDB0C1E20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493"/>
          <a:stretch/>
        </p:blipFill>
        <p:spPr>
          <a:xfrm>
            <a:off x="6431606" y="2863505"/>
            <a:ext cx="5313384" cy="3595913"/>
          </a:xfrm>
          <a:prstGeom prst="rect">
            <a:avLst/>
          </a:prstGeom>
        </p:spPr>
      </p:pic>
      <p:sp>
        <p:nvSpPr>
          <p:cNvPr id="6" name="TextBox 5">
            <a:extLst>
              <a:ext uri="{FF2B5EF4-FFF2-40B4-BE49-F238E27FC236}">
                <a16:creationId xmlns:a16="http://schemas.microsoft.com/office/drawing/2014/main" id="{DBE178EA-0C93-4463-95F2-8041A1E873B0}"/>
              </a:ext>
            </a:extLst>
          </p:cNvPr>
          <p:cNvSpPr txBox="1"/>
          <p:nvPr/>
        </p:nvSpPr>
        <p:spPr>
          <a:xfrm>
            <a:off x="6431606" y="1254158"/>
            <a:ext cx="5313383" cy="1431161"/>
          </a:xfrm>
          <a:prstGeom prst="rect">
            <a:avLst/>
          </a:prstGeom>
          <a:solidFill>
            <a:srgbClr val="5D4770"/>
          </a:solidFill>
        </p:spPr>
        <p:txBody>
          <a:bodyPr wrap="square" lIns="137160" tIns="137160" rIns="137160" bIns="137160" rtlCol="0">
            <a:spAutoFit/>
          </a:bodyPr>
          <a:lstStyle/>
          <a:p>
            <a:r>
              <a:rPr lang="en-US" sz="1500" b="1" dirty="0">
                <a:solidFill>
                  <a:schemeClr val="bg1"/>
                </a:solidFill>
              </a:rPr>
              <a:t>Low-resource indicators:</a:t>
            </a:r>
          </a:p>
          <a:p>
            <a:pPr marL="566738" indent="-285750">
              <a:buFont typeface="Arial" panose="020B0604020202020204" pitchFamily="34" charset="0"/>
              <a:buChar char="•"/>
            </a:pPr>
            <a:r>
              <a:rPr lang="en-US" sz="1500" dirty="0">
                <a:solidFill>
                  <a:schemeClr val="bg1"/>
                </a:solidFill>
              </a:rPr>
              <a:t>USDA Low Income and Low Access</a:t>
            </a:r>
          </a:p>
          <a:p>
            <a:pPr marL="566738" indent="-285750">
              <a:buFont typeface="Arial" panose="020B0604020202020204" pitchFamily="34" charset="0"/>
              <a:buChar char="•"/>
            </a:pPr>
            <a:r>
              <a:rPr lang="en-US" sz="1500" dirty="0">
                <a:solidFill>
                  <a:schemeClr val="bg1"/>
                </a:solidFill>
              </a:rPr>
              <a:t>Free and/or Reduced-Price lunch rates</a:t>
            </a:r>
          </a:p>
          <a:p>
            <a:pPr marL="566738" indent="-285750">
              <a:buFont typeface="Arial" panose="020B0604020202020204" pitchFamily="34" charset="0"/>
              <a:buChar char="•"/>
            </a:pPr>
            <a:r>
              <a:rPr lang="en-US" sz="1500" dirty="0">
                <a:solidFill>
                  <a:schemeClr val="bg1"/>
                </a:solidFill>
              </a:rPr>
              <a:t>Eligible for New Market Tax Credits</a:t>
            </a:r>
          </a:p>
          <a:p>
            <a:pPr marL="566738" indent="-285750">
              <a:buFont typeface="Arial" panose="020B0604020202020204" pitchFamily="34" charset="0"/>
              <a:buChar char="•"/>
            </a:pPr>
            <a:r>
              <a:rPr lang="en-US" sz="1500" dirty="0">
                <a:solidFill>
                  <a:schemeClr val="bg1"/>
                </a:solidFill>
              </a:rPr>
              <a:t>Eligible for Community Reinvestment Act</a:t>
            </a:r>
          </a:p>
        </p:txBody>
      </p:sp>
      <p:sp>
        <p:nvSpPr>
          <p:cNvPr id="10" name="Content Placeholder 11">
            <a:extLst>
              <a:ext uri="{FF2B5EF4-FFF2-40B4-BE49-F238E27FC236}">
                <a16:creationId xmlns:a16="http://schemas.microsoft.com/office/drawing/2014/main" id="{2D1C4D2B-0F2A-43E6-B789-5E5F7B628C10}"/>
              </a:ext>
            </a:extLst>
          </p:cNvPr>
          <p:cNvSpPr txBox="1">
            <a:spLocks/>
          </p:cNvSpPr>
          <p:nvPr/>
        </p:nvSpPr>
        <p:spPr>
          <a:xfrm>
            <a:off x="611236" y="1969738"/>
            <a:ext cx="5267050" cy="35959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90000"/>
              </a:lnSpc>
              <a:buFont typeface="Arial"/>
              <a:buNone/>
            </a:pPr>
            <a:r>
              <a:rPr lang="en-US" sz="2400" b="1" dirty="0"/>
              <a:t>Projects are evaluated for program fit based on the following:</a:t>
            </a:r>
          </a:p>
          <a:p>
            <a:pPr lvl="1">
              <a:lnSpc>
                <a:spcPct val="90000"/>
              </a:lnSpc>
            </a:pPr>
            <a:r>
              <a:rPr lang="en-US" dirty="0"/>
              <a:t>Committed to healthy foods</a:t>
            </a:r>
          </a:p>
          <a:p>
            <a:pPr lvl="1">
              <a:lnSpc>
                <a:spcPct val="90000"/>
              </a:lnSpc>
            </a:pPr>
            <a:r>
              <a:rPr lang="en-US" b="1" dirty="0">
                <a:solidFill>
                  <a:srgbClr val="5D4670"/>
                </a:solidFill>
              </a:rPr>
              <a:t>Carried out in low-resource areas</a:t>
            </a:r>
          </a:p>
          <a:p>
            <a:pPr lvl="1">
              <a:lnSpc>
                <a:spcPct val="90000"/>
              </a:lnSpc>
            </a:pPr>
            <a:r>
              <a:rPr lang="en-US" b="1" dirty="0">
                <a:solidFill>
                  <a:srgbClr val="5D4670"/>
                </a:solidFill>
              </a:rPr>
              <a:t>Carried out in underserved areas</a:t>
            </a:r>
          </a:p>
          <a:p>
            <a:pPr lvl="1">
              <a:lnSpc>
                <a:spcPct val="90000"/>
              </a:lnSpc>
            </a:pPr>
            <a:r>
              <a:rPr lang="en-US" dirty="0"/>
              <a:t>Led by experienced operators</a:t>
            </a:r>
          </a:p>
          <a:p>
            <a:pPr lvl="1">
              <a:lnSpc>
                <a:spcPct val="90000"/>
              </a:lnSpc>
            </a:pPr>
            <a:r>
              <a:rPr lang="en-US" dirty="0"/>
              <a:t>Integrated with community needs</a:t>
            </a:r>
          </a:p>
          <a:p>
            <a:pPr marL="457200" lvl="1" indent="0">
              <a:lnSpc>
                <a:spcPct val="90000"/>
              </a:lnSpc>
              <a:buFont typeface="Arial"/>
              <a:buNone/>
            </a:pPr>
            <a:endParaRPr lang="en-US" dirty="0"/>
          </a:p>
          <a:p>
            <a:pPr marL="0" indent="0" algn="ctr">
              <a:lnSpc>
                <a:spcPct val="90000"/>
              </a:lnSpc>
              <a:buFont typeface="Arial"/>
              <a:buNone/>
            </a:pPr>
            <a:r>
              <a:rPr lang="en-US" sz="2400" i="1" dirty="0">
                <a:solidFill>
                  <a:srgbClr val="5D4770"/>
                </a:solidFill>
                <a:hlinkClick r:id="rId3">
                  <a:extLst>
                    <a:ext uri="{A12FA001-AC4F-418D-AE19-62706E023703}">
                      <ahyp:hlinkClr xmlns:ahyp="http://schemas.microsoft.com/office/drawing/2018/hyperlinkcolor" val="tx"/>
                    </a:ext>
                  </a:extLst>
                </a:hlinkClick>
              </a:rPr>
              <a:t>www.kansashealthyfood.org</a:t>
            </a:r>
            <a:r>
              <a:rPr lang="en-US" sz="2400" i="1" dirty="0">
                <a:solidFill>
                  <a:srgbClr val="5D4770"/>
                </a:solidFill>
              </a:rPr>
              <a:t> </a:t>
            </a:r>
          </a:p>
        </p:txBody>
      </p:sp>
    </p:spTree>
    <p:extLst>
      <p:ext uri="{BB962C8B-B14F-4D97-AF65-F5344CB8AC3E}">
        <p14:creationId xmlns:p14="http://schemas.microsoft.com/office/powerpoint/2010/main" val="2476012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1">
            <a:extLst>
              <a:ext uri="{FF2B5EF4-FFF2-40B4-BE49-F238E27FC236}">
                <a16:creationId xmlns:a16="http://schemas.microsoft.com/office/drawing/2014/main" id="{FB0F22B6-DA99-479C-86EE-24C781A9CF1B}"/>
              </a:ext>
            </a:extLst>
          </p:cNvPr>
          <p:cNvSpPr>
            <a:spLocks noGrp="1"/>
          </p:cNvSpPr>
          <p:nvPr>
            <p:ph sz="half" idx="1"/>
          </p:nvPr>
        </p:nvSpPr>
        <p:spPr>
          <a:xfrm>
            <a:off x="611236" y="1969738"/>
            <a:ext cx="5267050" cy="3595913"/>
          </a:xfrm>
        </p:spPr>
        <p:txBody>
          <a:bodyPr>
            <a:normAutofit/>
          </a:bodyPr>
          <a:lstStyle/>
          <a:p>
            <a:pPr marL="0" indent="0">
              <a:lnSpc>
                <a:spcPct val="90000"/>
              </a:lnSpc>
              <a:buNone/>
            </a:pPr>
            <a:r>
              <a:rPr lang="en-US" sz="2400" b="1" dirty="0"/>
              <a:t>Projects are evaluated for program fit based on the following:</a:t>
            </a:r>
          </a:p>
          <a:p>
            <a:pPr lvl="1">
              <a:lnSpc>
                <a:spcPct val="90000"/>
              </a:lnSpc>
            </a:pPr>
            <a:r>
              <a:rPr lang="en-US" dirty="0"/>
              <a:t>Committed to healthy foods</a:t>
            </a:r>
          </a:p>
          <a:p>
            <a:pPr lvl="1">
              <a:lnSpc>
                <a:spcPct val="90000"/>
              </a:lnSpc>
            </a:pPr>
            <a:r>
              <a:rPr lang="en-US" dirty="0"/>
              <a:t>Carried out in low-resource areas</a:t>
            </a:r>
          </a:p>
          <a:p>
            <a:pPr lvl="1">
              <a:lnSpc>
                <a:spcPct val="90000"/>
              </a:lnSpc>
            </a:pPr>
            <a:r>
              <a:rPr lang="en-US" dirty="0"/>
              <a:t>Carried out in underserved areas</a:t>
            </a:r>
          </a:p>
          <a:p>
            <a:pPr lvl="1">
              <a:lnSpc>
                <a:spcPct val="90000"/>
              </a:lnSpc>
            </a:pPr>
            <a:r>
              <a:rPr lang="en-US" b="1" dirty="0">
                <a:solidFill>
                  <a:srgbClr val="5D4670"/>
                </a:solidFill>
              </a:rPr>
              <a:t>Led by experienced operators</a:t>
            </a:r>
          </a:p>
          <a:p>
            <a:pPr lvl="1">
              <a:lnSpc>
                <a:spcPct val="90000"/>
              </a:lnSpc>
            </a:pPr>
            <a:r>
              <a:rPr lang="en-US" b="1" dirty="0">
                <a:solidFill>
                  <a:srgbClr val="5D4670"/>
                </a:solidFill>
              </a:rPr>
              <a:t>Integrated with community needs</a:t>
            </a:r>
          </a:p>
          <a:p>
            <a:pPr marL="457200" lvl="1" indent="0">
              <a:lnSpc>
                <a:spcPct val="90000"/>
              </a:lnSpc>
              <a:buNone/>
            </a:pPr>
            <a:endParaRPr lang="en-US" dirty="0"/>
          </a:p>
          <a:p>
            <a:pPr marL="0" indent="0" algn="ctr">
              <a:lnSpc>
                <a:spcPct val="90000"/>
              </a:lnSpc>
              <a:buNone/>
            </a:pPr>
            <a:r>
              <a:rPr lang="en-US" sz="2400" i="1" dirty="0">
                <a:solidFill>
                  <a:srgbClr val="5D4770"/>
                </a:solidFill>
                <a:hlinkClick r:id="rId2">
                  <a:extLst>
                    <a:ext uri="{A12FA001-AC4F-418D-AE19-62706E023703}">
                      <ahyp:hlinkClr xmlns:ahyp="http://schemas.microsoft.com/office/drawing/2018/hyperlinkcolor" val="tx"/>
                    </a:ext>
                  </a:extLst>
                </a:hlinkClick>
              </a:rPr>
              <a:t>www.kansashealthyfood.org</a:t>
            </a:r>
            <a:r>
              <a:rPr lang="en-US" sz="2400" i="1" dirty="0">
                <a:solidFill>
                  <a:srgbClr val="5D4770"/>
                </a:solidFill>
              </a:rPr>
              <a:t> </a:t>
            </a:r>
          </a:p>
        </p:txBody>
      </p:sp>
      <p:sp>
        <p:nvSpPr>
          <p:cNvPr id="2" name="TextBox 1">
            <a:extLst>
              <a:ext uri="{FF2B5EF4-FFF2-40B4-BE49-F238E27FC236}">
                <a16:creationId xmlns:a16="http://schemas.microsoft.com/office/drawing/2014/main" id="{BACB7384-0B08-4EBD-9F86-63EDADE5B8A3}"/>
              </a:ext>
            </a:extLst>
          </p:cNvPr>
          <p:cNvSpPr txBox="1"/>
          <p:nvPr/>
        </p:nvSpPr>
        <p:spPr>
          <a:xfrm>
            <a:off x="7029451" y="2276475"/>
            <a:ext cx="4551314" cy="2215991"/>
          </a:xfrm>
          <a:prstGeom prst="rect">
            <a:avLst/>
          </a:prstGeom>
          <a:solidFill>
            <a:srgbClr val="5D4670"/>
          </a:solidFill>
        </p:spPr>
        <p:txBody>
          <a:bodyPr wrap="square" rtlCol="0">
            <a:spAutoFit/>
          </a:bodyPr>
          <a:lstStyle/>
          <a:p>
            <a:r>
              <a:rPr lang="en-US" sz="2000" i="1" u="sng" dirty="0">
                <a:solidFill>
                  <a:schemeClr val="bg1"/>
                </a:solidFill>
              </a:rPr>
              <a:t>Community Fit Questions</a:t>
            </a:r>
          </a:p>
          <a:p>
            <a:pPr marL="342900" indent="-342900">
              <a:buFont typeface="Arial" panose="020B0604020202020204" pitchFamily="34" charset="0"/>
              <a:buChar char="•"/>
            </a:pPr>
            <a:r>
              <a:rPr lang="en-US" sz="2000" i="1" dirty="0">
                <a:solidFill>
                  <a:schemeClr val="bg1"/>
                </a:solidFill>
              </a:rPr>
              <a:t>How does this fit into broader community goals?</a:t>
            </a:r>
          </a:p>
          <a:p>
            <a:pPr marL="342900" indent="-342900">
              <a:buFont typeface="Arial" panose="020B0604020202020204" pitchFamily="34" charset="0"/>
              <a:buChar char="•"/>
            </a:pPr>
            <a:r>
              <a:rPr lang="en-US" sz="2000" i="1" dirty="0">
                <a:solidFill>
                  <a:schemeClr val="bg1"/>
                </a:solidFill>
              </a:rPr>
              <a:t>Where would people shop otherwise?</a:t>
            </a:r>
          </a:p>
          <a:p>
            <a:pPr marL="342900" indent="-342900">
              <a:buFont typeface="Arial" panose="020B0604020202020204" pitchFamily="34" charset="0"/>
              <a:buChar char="•"/>
            </a:pPr>
            <a:r>
              <a:rPr lang="en-US" sz="2000" i="1" dirty="0">
                <a:solidFill>
                  <a:schemeClr val="bg1"/>
                </a:solidFill>
              </a:rPr>
              <a:t>Who else should we speak to about this project?</a:t>
            </a:r>
          </a:p>
          <a:p>
            <a:endParaRPr lang="en-US" dirty="0"/>
          </a:p>
        </p:txBody>
      </p:sp>
    </p:spTree>
    <p:extLst>
      <p:ext uri="{BB962C8B-B14F-4D97-AF65-F5344CB8AC3E}">
        <p14:creationId xmlns:p14="http://schemas.microsoft.com/office/powerpoint/2010/main" val="1041173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1">
            <a:extLst>
              <a:ext uri="{FF2B5EF4-FFF2-40B4-BE49-F238E27FC236}">
                <a16:creationId xmlns:a16="http://schemas.microsoft.com/office/drawing/2014/main" id="{CC39B2C1-7EFD-4654-A185-17A11ED9DE73}"/>
              </a:ext>
            </a:extLst>
          </p:cNvPr>
          <p:cNvSpPr txBox="1">
            <a:spLocks/>
          </p:cNvSpPr>
          <p:nvPr/>
        </p:nvSpPr>
        <p:spPr>
          <a:xfrm>
            <a:off x="657224" y="1485900"/>
            <a:ext cx="5923637" cy="489051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buSzPts val="1700"/>
              <a:buNone/>
            </a:pPr>
            <a:r>
              <a:rPr lang="en-US" sz="2400" b="1" dirty="0"/>
              <a:t>Funding Options</a:t>
            </a:r>
          </a:p>
          <a:p>
            <a:pPr lvl="1">
              <a:buSzPts val="1700"/>
            </a:pPr>
            <a:r>
              <a:rPr lang="en-US" dirty="0"/>
              <a:t>Loan-grant mix: 85% loan/ 15% grant</a:t>
            </a:r>
          </a:p>
          <a:p>
            <a:pPr lvl="1">
              <a:buSzPts val="1700"/>
            </a:pPr>
            <a:r>
              <a:rPr lang="en-US" dirty="0"/>
              <a:t>Grant-only: Up to $15,000</a:t>
            </a:r>
          </a:p>
          <a:p>
            <a:pPr marL="0" indent="0">
              <a:lnSpc>
                <a:spcPct val="90000"/>
              </a:lnSpc>
              <a:buFont typeface="Arial"/>
              <a:buNone/>
            </a:pPr>
            <a:endParaRPr lang="en-US" sz="2400" b="1" dirty="0"/>
          </a:p>
          <a:p>
            <a:pPr marL="0" indent="0">
              <a:lnSpc>
                <a:spcPct val="90000"/>
              </a:lnSpc>
              <a:buFont typeface="Arial"/>
              <a:buNone/>
            </a:pPr>
            <a:r>
              <a:rPr lang="en-US" sz="2400" b="1"/>
              <a:t>Fundings</a:t>
            </a:r>
            <a:endParaRPr lang="en-US" sz="2400" b="1" dirty="0"/>
          </a:p>
          <a:p>
            <a:pPr lvl="1">
              <a:lnSpc>
                <a:spcPct val="90000"/>
              </a:lnSpc>
            </a:pPr>
            <a:r>
              <a:rPr lang="en-US" dirty="0"/>
              <a:t>Building acquisition</a:t>
            </a:r>
          </a:p>
          <a:p>
            <a:pPr lvl="1">
              <a:lnSpc>
                <a:spcPct val="90000"/>
              </a:lnSpc>
            </a:pPr>
            <a:r>
              <a:rPr lang="en-US" dirty="0"/>
              <a:t>Equipment</a:t>
            </a:r>
          </a:p>
          <a:p>
            <a:pPr lvl="1">
              <a:lnSpc>
                <a:spcPct val="90000"/>
              </a:lnSpc>
            </a:pPr>
            <a:r>
              <a:rPr lang="en-US" dirty="0"/>
              <a:t>Energy Efficiency Improvements</a:t>
            </a:r>
          </a:p>
          <a:p>
            <a:pPr lvl="1">
              <a:lnSpc>
                <a:spcPct val="90000"/>
              </a:lnSpc>
            </a:pPr>
            <a:r>
              <a:rPr lang="en-US" dirty="0"/>
              <a:t>Inventory</a:t>
            </a:r>
          </a:p>
          <a:p>
            <a:pPr lvl="1">
              <a:lnSpc>
                <a:spcPct val="90000"/>
              </a:lnSpc>
            </a:pPr>
            <a:r>
              <a:rPr lang="en-US" dirty="0"/>
              <a:t>Point of Sale Upgrades</a:t>
            </a:r>
          </a:p>
          <a:p>
            <a:pPr lvl="1">
              <a:lnSpc>
                <a:spcPct val="90000"/>
              </a:lnSpc>
            </a:pPr>
            <a:r>
              <a:rPr lang="en-US" dirty="0"/>
              <a:t>Renovations</a:t>
            </a:r>
          </a:p>
          <a:p>
            <a:pPr marL="457200" lvl="1" indent="0">
              <a:lnSpc>
                <a:spcPct val="90000"/>
              </a:lnSpc>
              <a:buNone/>
            </a:pPr>
            <a:endParaRPr lang="en-US" sz="2400" i="1" dirty="0"/>
          </a:p>
          <a:p>
            <a:pPr lvl="1">
              <a:lnSpc>
                <a:spcPct val="90000"/>
              </a:lnSpc>
            </a:pPr>
            <a:endParaRPr lang="en-US" dirty="0"/>
          </a:p>
        </p:txBody>
      </p:sp>
      <p:pic>
        <p:nvPicPr>
          <p:cNvPr id="7" name="Picture 6">
            <a:extLst>
              <a:ext uri="{FF2B5EF4-FFF2-40B4-BE49-F238E27FC236}">
                <a16:creationId xmlns:a16="http://schemas.microsoft.com/office/drawing/2014/main" id="{5FE88535-AA40-49B8-9134-BDAAC343F33A}"/>
              </a:ext>
            </a:extLst>
          </p:cNvPr>
          <p:cNvPicPr>
            <a:picLocks noChangeAspect="1"/>
          </p:cNvPicPr>
          <p:nvPr/>
        </p:nvPicPr>
        <p:blipFill>
          <a:blip r:embed="rId2"/>
          <a:stretch>
            <a:fillRect/>
          </a:stretch>
        </p:blipFill>
        <p:spPr>
          <a:xfrm>
            <a:off x="6618962" y="1189244"/>
            <a:ext cx="4581525" cy="5076825"/>
          </a:xfrm>
          <a:prstGeom prst="rect">
            <a:avLst/>
          </a:prstGeom>
        </p:spPr>
      </p:pic>
    </p:spTree>
    <p:extLst>
      <p:ext uri="{BB962C8B-B14F-4D97-AF65-F5344CB8AC3E}">
        <p14:creationId xmlns:p14="http://schemas.microsoft.com/office/powerpoint/2010/main" val="3426422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F93E2B-59F2-465B-B30F-4428A53246D6}"/>
              </a:ext>
            </a:extLst>
          </p:cNvPr>
          <p:cNvPicPr>
            <a:picLocks noChangeAspect="1"/>
          </p:cNvPicPr>
          <p:nvPr/>
        </p:nvPicPr>
        <p:blipFill rotWithShape="1">
          <a:blip r:embed="rId2"/>
          <a:srcRect l="2262" t="17143" r="7143" b="7301"/>
          <a:stretch/>
        </p:blipFill>
        <p:spPr>
          <a:xfrm>
            <a:off x="-1" y="1041078"/>
            <a:ext cx="12399655" cy="5816922"/>
          </a:xfrm>
          <a:prstGeom prst="rect">
            <a:avLst/>
          </a:prstGeom>
        </p:spPr>
      </p:pic>
    </p:spTree>
    <p:extLst>
      <p:ext uri="{BB962C8B-B14F-4D97-AF65-F5344CB8AC3E}">
        <p14:creationId xmlns:p14="http://schemas.microsoft.com/office/powerpoint/2010/main" val="295909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7D29-2B40-42C9-8406-A4DD0D962F13}"/>
              </a:ext>
            </a:extLst>
          </p:cNvPr>
          <p:cNvSpPr>
            <a:spLocks noGrp="1"/>
          </p:cNvSpPr>
          <p:nvPr>
            <p:ph type="title"/>
          </p:nvPr>
        </p:nvSpPr>
        <p:spPr>
          <a:xfrm>
            <a:off x="609600" y="2101057"/>
            <a:ext cx="10972800" cy="1661318"/>
          </a:xfrm>
          <a:noFill/>
        </p:spPr>
        <p:txBody>
          <a:bodyPr>
            <a:normAutofit fontScale="90000"/>
          </a:bodyPr>
          <a:lstStyle/>
          <a:p>
            <a:pPr algn="l"/>
            <a:r>
              <a:rPr lang="en-US" sz="6600" b="1" dirty="0"/>
              <a:t>KHFI Examples and Success Stories</a:t>
            </a:r>
          </a:p>
        </p:txBody>
      </p:sp>
      <p:sp>
        <p:nvSpPr>
          <p:cNvPr id="3" name="Content Placeholder 2">
            <a:extLst>
              <a:ext uri="{FF2B5EF4-FFF2-40B4-BE49-F238E27FC236}">
                <a16:creationId xmlns:a16="http://schemas.microsoft.com/office/drawing/2014/main" id="{D9908E85-4981-45C8-992C-162C161EC646}"/>
              </a:ext>
            </a:extLst>
          </p:cNvPr>
          <p:cNvSpPr>
            <a:spLocks noGrp="1"/>
          </p:cNvSpPr>
          <p:nvPr>
            <p:ph idx="1"/>
          </p:nvPr>
        </p:nvSpPr>
        <p:spPr>
          <a:xfrm>
            <a:off x="609600" y="3524250"/>
            <a:ext cx="10972800" cy="1415256"/>
          </a:xfrm>
        </p:spPr>
        <p:txBody>
          <a:bodyPr>
            <a:normAutofit/>
          </a:bodyPr>
          <a:lstStyle/>
          <a:p>
            <a:pPr marL="0" indent="0">
              <a:buNone/>
            </a:pPr>
            <a:r>
              <a:rPr lang="en-US" sz="3600" dirty="0"/>
              <a:t>Erica Blair</a:t>
            </a:r>
          </a:p>
        </p:txBody>
      </p:sp>
    </p:spTree>
    <p:extLst>
      <p:ext uri="{BB962C8B-B14F-4D97-AF65-F5344CB8AC3E}">
        <p14:creationId xmlns:p14="http://schemas.microsoft.com/office/powerpoint/2010/main" val="3336182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36;p69">
            <a:extLst>
              <a:ext uri="{FF2B5EF4-FFF2-40B4-BE49-F238E27FC236}">
                <a16:creationId xmlns:a16="http://schemas.microsoft.com/office/drawing/2014/main" id="{64EE1381-66D6-409E-84AD-3C21E143497E}"/>
              </a:ext>
            </a:extLst>
          </p:cNvPr>
          <p:cNvPicPr preferRelativeResize="0"/>
          <p:nvPr/>
        </p:nvPicPr>
        <p:blipFill rotWithShape="1">
          <a:blip r:embed="rId2">
            <a:alphaModFix/>
          </a:blip>
          <a:srcRect l="35810" t="25121" r="27175" b="11168"/>
          <a:stretch/>
        </p:blipFill>
        <p:spPr>
          <a:xfrm>
            <a:off x="1582130" y="1438731"/>
            <a:ext cx="4702555" cy="4824885"/>
          </a:xfrm>
          <a:prstGeom prst="rect">
            <a:avLst/>
          </a:prstGeom>
          <a:noFill/>
          <a:ln>
            <a:noFill/>
          </a:ln>
        </p:spPr>
      </p:pic>
      <p:pic>
        <p:nvPicPr>
          <p:cNvPr id="5" name="Google Shape;437;p69">
            <a:extLst>
              <a:ext uri="{FF2B5EF4-FFF2-40B4-BE49-F238E27FC236}">
                <a16:creationId xmlns:a16="http://schemas.microsoft.com/office/drawing/2014/main" id="{D6E4790C-70A0-491D-92CE-37CF29F3C398}"/>
              </a:ext>
            </a:extLst>
          </p:cNvPr>
          <p:cNvPicPr preferRelativeResize="0"/>
          <p:nvPr/>
        </p:nvPicPr>
        <p:blipFill rotWithShape="1">
          <a:blip r:embed="rId3">
            <a:alphaModFix/>
          </a:blip>
          <a:srcRect l="35470" t="14576" r="25670" b="21238"/>
          <a:stretch/>
        </p:blipFill>
        <p:spPr>
          <a:xfrm>
            <a:off x="6096000" y="1438732"/>
            <a:ext cx="5191317" cy="4824884"/>
          </a:xfrm>
          <a:prstGeom prst="rect">
            <a:avLst/>
          </a:prstGeom>
          <a:noFill/>
          <a:ln>
            <a:noFill/>
          </a:ln>
        </p:spPr>
      </p:pic>
    </p:spTree>
    <p:extLst>
      <p:ext uri="{BB962C8B-B14F-4D97-AF65-F5344CB8AC3E}">
        <p14:creationId xmlns:p14="http://schemas.microsoft.com/office/powerpoint/2010/main" val="142903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982C8A-9548-4A88-B987-AC661EC682A7}"/>
              </a:ext>
            </a:extLst>
          </p:cNvPr>
          <p:cNvSpPr txBox="1"/>
          <p:nvPr/>
        </p:nvSpPr>
        <p:spPr>
          <a:xfrm>
            <a:off x="428263" y="1180615"/>
            <a:ext cx="11331614" cy="535890"/>
          </a:xfrm>
          <a:prstGeom prst="rect">
            <a:avLst/>
          </a:prstGeom>
          <a:noFill/>
        </p:spPr>
        <p:txBody>
          <a:bodyPr wrap="square" rtlCol="0">
            <a:spAutoFit/>
          </a:bodyPr>
          <a:lstStyle/>
          <a:p>
            <a:r>
              <a:rPr lang="en-US" sz="2800" b="1" dirty="0" err="1"/>
              <a:t>Supermart</a:t>
            </a:r>
            <a:r>
              <a:rPr lang="en-US" sz="2800" b="1" dirty="0"/>
              <a:t> El </a:t>
            </a:r>
            <a:r>
              <a:rPr lang="en-US" sz="2800" b="1" err="1"/>
              <a:t>Torito</a:t>
            </a:r>
            <a:endParaRPr lang="en-US" sz="2800" b="1" dirty="0"/>
          </a:p>
        </p:txBody>
      </p:sp>
      <p:sp>
        <p:nvSpPr>
          <p:cNvPr id="6" name="TextBox 5">
            <a:extLst>
              <a:ext uri="{FF2B5EF4-FFF2-40B4-BE49-F238E27FC236}">
                <a16:creationId xmlns:a16="http://schemas.microsoft.com/office/drawing/2014/main" id="{660F7B79-70B0-42AA-A97F-60BF67077335}"/>
              </a:ext>
            </a:extLst>
          </p:cNvPr>
          <p:cNvSpPr txBox="1"/>
          <p:nvPr/>
        </p:nvSpPr>
        <p:spPr>
          <a:xfrm>
            <a:off x="428263" y="2027264"/>
            <a:ext cx="5260156"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Location: </a:t>
            </a:r>
            <a:r>
              <a:rPr lang="en-US" sz="2000" dirty="0"/>
              <a:t>Topeka, KS</a:t>
            </a:r>
          </a:p>
          <a:p>
            <a:pPr marL="285750" indent="-285750">
              <a:buFont typeface="Arial" panose="020B0604020202020204" pitchFamily="34" charset="0"/>
              <a:buChar char="•"/>
            </a:pPr>
            <a:r>
              <a:rPr lang="en-US" sz="2000" b="1" dirty="0"/>
              <a:t>Background: </a:t>
            </a:r>
            <a:r>
              <a:rPr lang="en-US" sz="2000" dirty="0"/>
              <a:t>Residents in Topeka and surrounding cities were driving to Kansas City or Wichita to find authentic Hispanic foods for their family. Octavio Sosa owned a Hispanic grocery store in Kansas City, and his customers frequently asked him to open another store in Topeka.</a:t>
            </a:r>
          </a:p>
          <a:p>
            <a:pPr marL="285750" indent="-285750">
              <a:buFont typeface="Arial" panose="020B0604020202020204" pitchFamily="34" charset="0"/>
              <a:buChar char="•"/>
            </a:pPr>
            <a:r>
              <a:rPr lang="en-US" sz="2000" b="1" dirty="0"/>
              <a:t>KHFI</a:t>
            </a:r>
            <a:r>
              <a:rPr lang="en-US" sz="2000" dirty="0"/>
              <a:t> </a:t>
            </a:r>
            <a:r>
              <a:rPr lang="en-US" sz="2000" b="1" dirty="0"/>
              <a:t>funding: </a:t>
            </a:r>
            <a:r>
              <a:rPr lang="en-US" sz="2000" dirty="0"/>
              <a:t>Loan/grant mix</a:t>
            </a:r>
          </a:p>
          <a:p>
            <a:pPr marL="285750" indent="-285750">
              <a:buFont typeface="Arial" panose="020B0604020202020204" pitchFamily="34" charset="0"/>
              <a:buChar char="•"/>
            </a:pPr>
            <a:r>
              <a:rPr lang="en-US" sz="2000" b="1" dirty="0"/>
              <a:t>Funding use: </a:t>
            </a:r>
            <a:r>
              <a:rPr lang="en-US" sz="2000" dirty="0"/>
              <a:t>Cover the cost of initial store inventory to open the store</a:t>
            </a:r>
          </a:p>
        </p:txBody>
      </p:sp>
      <p:pic>
        <p:nvPicPr>
          <p:cNvPr id="9" name="Picture 8">
            <a:extLst>
              <a:ext uri="{FF2B5EF4-FFF2-40B4-BE49-F238E27FC236}">
                <a16:creationId xmlns:a16="http://schemas.microsoft.com/office/drawing/2014/main" id="{1B424184-2F20-4F94-8EDE-7E0936217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11" t="1" r="4691" b="-1"/>
          <a:stretch/>
        </p:blipFill>
        <p:spPr>
          <a:xfrm>
            <a:off x="6503582" y="1940164"/>
            <a:ext cx="4963887" cy="4178067"/>
          </a:xfrm>
          <a:prstGeom prst="rect">
            <a:avLst/>
          </a:prstGeom>
        </p:spPr>
      </p:pic>
    </p:spTree>
    <p:extLst>
      <p:ext uri="{BB962C8B-B14F-4D97-AF65-F5344CB8AC3E}">
        <p14:creationId xmlns:p14="http://schemas.microsoft.com/office/powerpoint/2010/main" val="1221223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982C8A-9548-4A88-B987-AC661EC682A7}"/>
              </a:ext>
            </a:extLst>
          </p:cNvPr>
          <p:cNvSpPr txBox="1"/>
          <p:nvPr/>
        </p:nvSpPr>
        <p:spPr>
          <a:xfrm>
            <a:off x="428263" y="1180615"/>
            <a:ext cx="11331614" cy="535890"/>
          </a:xfrm>
          <a:prstGeom prst="rect">
            <a:avLst/>
          </a:prstGeom>
          <a:noFill/>
        </p:spPr>
        <p:txBody>
          <a:bodyPr wrap="square" rtlCol="0">
            <a:spAutoFit/>
          </a:bodyPr>
          <a:lstStyle/>
          <a:p>
            <a:r>
              <a:rPr lang="en-US" sz="2800" b="1" dirty="0" err="1"/>
              <a:t>Supermart</a:t>
            </a:r>
            <a:r>
              <a:rPr lang="en-US" sz="2800" b="1" dirty="0"/>
              <a:t> El </a:t>
            </a:r>
            <a:r>
              <a:rPr lang="en-US" sz="2800" b="1" dirty="0" err="1"/>
              <a:t>Torito</a:t>
            </a:r>
            <a:endParaRPr lang="en-US" sz="2800" b="1" dirty="0"/>
          </a:p>
        </p:txBody>
      </p:sp>
      <p:pic>
        <p:nvPicPr>
          <p:cNvPr id="6" name="Picture 5">
            <a:extLst>
              <a:ext uri="{FF2B5EF4-FFF2-40B4-BE49-F238E27FC236}">
                <a16:creationId xmlns:a16="http://schemas.microsoft.com/office/drawing/2014/main" id="{BA3AF070-07EF-4B36-AFD0-99D720B21A99}"/>
              </a:ext>
            </a:extLst>
          </p:cNvPr>
          <p:cNvPicPr>
            <a:picLocks noChangeAspect="1"/>
          </p:cNvPicPr>
          <p:nvPr/>
        </p:nvPicPr>
        <p:blipFill rotWithShape="1">
          <a:blip r:embed="rId3"/>
          <a:srcRect l="54826" t="24734" r="5469" b="15555"/>
          <a:stretch/>
        </p:blipFill>
        <p:spPr>
          <a:xfrm>
            <a:off x="1047281" y="1940165"/>
            <a:ext cx="4939144" cy="4178067"/>
          </a:xfrm>
          <a:prstGeom prst="rect">
            <a:avLst/>
          </a:prstGeom>
        </p:spPr>
      </p:pic>
      <p:pic>
        <p:nvPicPr>
          <p:cNvPr id="14" name="Picture 13" descr="A picture containing text, watermelon, melon, fruit&#10;&#10;Description automatically generated">
            <a:extLst>
              <a:ext uri="{FF2B5EF4-FFF2-40B4-BE49-F238E27FC236}">
                <a16:creationId xmlns:a16="http://schemas.microsoft.com/office/drawing/2014/main" id="{DD0E0D6C-69DA-4D07-B046-3F015797B7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28" r="11476"/>
          <a:stretch/>
        </p:blipFill>
        <p:spPr>
          <a:xfrm>
            <a:off x="6515098" y="1940164"/>
            <a:ext cx="4963886" cy="4178067"/>
          </a:xfrm>
          <a:prstGeom prst="rect">
            <a:avLst/>
          </a:prstGeom>
        </p:spPr>
      </p:pic>
    </p:spTree>
    <p:extLst>
      <p:ext uri="{BB962C8B-B14F-4D97-AF65-F5344CB8AC3E}">
        <p14:creationId xmlns:p14="http://schemas.microsoft.com/office/powerpoint/2010/main" val="946520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982C8A-9548-4A88-B987-AC661EC682A7}"/>
              </a:ext>
            </a:extLst>
          </p:cNvPr>
          <p:cNvSpPr txBox="1"/>
          <p:nvPr/>
        </p:nvSpPr>
        <p:spPr>
          <a:xfrm>
            <a:off x="428263" y="1180615"/>
            <a:ext cx="11331614" cy="535890"/>
          </a:xfrm>
          <a:prstGeom prst="rect">
            <a:avLst/>
          </a:prstGeom>
          <a:noFill/>
        </p:spPr>
        <p:txBody>
          <a:bodyPr wrap="square" rtlCol="0">
            <a:spAutoFit/>
          </a:bodyPr>
          <a:lstStyle/>
          <a:p>
            <a:r>
              <a:rPr lang="en-US" sz="2800" b="1" dirty="0"/>
              <a:t>Bluestem Mercantile</a:t>
            </a:r>
          </a:p>
        </p:txBody>
      </p:sp>
      <p:sp>
        <p:nvSpPr>
          <p:cNvPr id="6" name="TextBox 5">
            <a:extLst>
              <a:ext uri="{FF2B5EF4-FFF2-40B4-BE49-F238E27FC236}">
                <a16:creationId xmlns:a16="http://schemas.microsoft.com/office/drawing/2014/main" id="{660F7B79-70B0-42AA-A97F-60BF67077335}"/>
              </a:ext>
            </a:extLst>
          </p:cNvPr>
          <p:cNvSpPr txBox="1"/>
          <p:nvPr/>
        </p:nvSpPr>
        <p:spPr>
          <a:xfrm>
            <a:off x="428263" y="2027264"/>
            <a:ext cx="5260156"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Location: </a:t>
            </a:r>
            <a:r>
              <a:rPr lang="en-US" sz="2000" dirty="0"/>
              <a:t>Leon, KS</a:t>
            </a:r>
          </a:p>
          <a:p>
            <a:pPr marL="285750" indent="-285750">
              <a:buFont typeface="Arial" panose="020B0604020202020204" pitchFamily="34" charset="0"/>
              <a:buChar char="•"/>
            </a:pPr>
            <a:r>
              <a:rPr lang="en-US" sz="2000" b="1" dirty="0"/>
              <a:t>Background: </a:t>
            </a:r>
            <a:r>
              <a:rPr lang="en-US" sz="2000" dirty="0"/>
              <a:t>Over the past 10 years, Bluestem High School has offered an entrepreneurship class for students. The school district decided to open a grocery store to provide both educational opportunities and a critical service for the community.</a:t>
            </a:r>
          </a:p>
          <a:p>
            <a:pPr marL="285750" indent="-285750">
              <a:buFont typeface="Arial" panose="020B0604020202020204" pitchFamily="34" charset="0"/>
              <a:buChar char="•"/>
            </a:pPr>
            <a:r>
              <a:rPr lang="en-US" sz="2000" b="1" dirty="0"/>
              <a:t>KHFI funding: </a:t>
            </a:r>
            <a:r>
              <a:rPr lang="en-US" sz="2000" dirty="0"/>
              <a:t>Loan/grant mix</a:t>
            </a:r>
          </a:p>
          <a:p>
            <a:pPr marL="285750" indent="-285750">
              <a:buFont typeface="Arial" panose="020B0604020202020204" pitchFamily="34" charset="0"/>
              <a:buChar char="•"/>
            </a:pPr>
            <a:r>
              <a:rPr lang="en-US" sz="2000" b="1" dirty="0"/>
              <a:t>Funding use: </a:t>
            </a:r>
            <a:r>
              <a:rPr lang="en-US" sz="2000" dirty="0"/>
              <a:t>Purchase equipment, including coolers and shelving; purchase initial inventory; repair the roof on the building</a:t>
            </a:r>
          </a:p>
        </p:txBody>
      </p:sp>
      <p:pic>
        <p:nvPicPr>
          <p:cNvPr id="8" name="Picture 7">
            <a:extLst>
              <a:ext uri="{FF2B5EF4-FFF2-40B4-BE49-F238E27FC236}">
                <a16:creationId xmlns:a16="http://schemas.microsoft.com/office/drawing/2014/main" id="{5EA0B958-23F7-43AF-B63F-0B3E5BFB70E6}"/>
              </a:ext>
            </a:extLst>
          </p:cNvPr>
          <p:cNvPicPr>
            <a:picLocks noChangeAspect="1"/>
          </p:cNvPicPr>
          <p:nvPr/>
        </p:nvPicPr>
        <p:blipFill rotWithShape="1">
          <a:blip r:embed="rId3"/>
          <a:srcRect l="16170" t="318" r="2784" b="-318"/>
          <a:stretch/>
        </p:blipFill>
        <p:spPr>
          <a:xfrm>
            <a:off x="6503583" y="1940164"/>
            <a:ext cx="4975401" cy="4178067"/>
          </a:xfrm>
          <a:prstGeom prst="rect">
            <a:avLst/>
          </a:prstGeom>
        </p:spPr>
      </p:pic>
    </p:spTree>
    <p:extLst>
      <p:ext uri="{BB962C8B-B14F-4D97-AF65-F5344CB8AC3E}">
        <p14:creationId xmlns:p14="http://schemas.microsoft.com/office/powerpoint/2010/main" val="49110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7D29-2B40-42C9-8406-A4DD0D962F13}"/>
              </a:ext>
            </a:extLst>
          </p:cNvPr>
          <p:cNvSpPr>
            <a:spLocks noGrp="1"/>
          </p:cNvSpPr>
          <p:nvPr>
            <p:ph type="title"/>
          </p:nvPr>
        </p:nvSpPr>
        <p:spPr>
          <a:xfrm>
            <a:off x="609600" y="2101057"/>
            <a:ext cx="10972800" cy="1661318"/>
          </a:xfrm>
          <a:noFill/>
        </p:spPr>
        <p:txBody>
          <a:bodyPr>
            <a:normAutofit/>
          </a:bodyPr>
          <a:lstStyle/>
          <a:p>
            <a:pPr algn="l"/>
            <a:r>
              <a:rPr lang="en-US" sz="6600" b="1" dirty="0"/>
              <a:t>Background and Context</a:t>
            </a:r>
          </a:p>
        </p:txBody>
      </p:sp>
      <p:sp>
        <p:nvSpPr>
          <p:cNvPr id="3" name="Content Placeholder 2">
            <a:extLst>
              <a:ext uri="{FF2B5EF4-FFF2-40B4-BE49-F238E27FC236}">
                <a16:creationId xmlns:a16="http://schemas.microsoft.com/office/drawing/2014/main" id="{D9908E85-4981-45C8-992C-162C161EC646}"/>
              </a:ext>
            </a:extLst>
          </p:cNvPr>
          <p:cNvSpPr>
            <a:spLocks noGrp="1"/>
          </p:cNvSpPr>
          <p:nvPr>
            <p:ph idx="1"/>
          </p:nvPr>
        </p:nvSpPr>
        <p:spPr>
          <a:xfrm>
            <a:off x="609600" y="3524250"/>
            <a:ext cx="10972800" cy="1415256"/>
          </a:xfrm>
        </p:spPr>
        <p:txBody>
          <a:bodyPr>
            <a:normAutofit/>
          </a:bodyPr>
          <a:lstStyle/>
          <a:p>
            <a:pPr marL="0" indent="0">
              <a:buNone/>
            </a:pPr>
            <a:r>
              <a:rPr lang="en-US" sz="3600" dirty="0"/>
              <a:t>Dr. David Procter</a:t>
            </a:r>
          </a:p>
        </p:txBody>
      </p:sp>
    </p:spTree>
    <p:extLst>
      <p:ext uri="{BB962C8B-B14F-4D97-AF65-F5344CB8AC3E}">
        <p14:creationId xmlns:p14="http://schemas.microsoft.com/office/powerpoint/2010/main" val="407758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982C8A-9548-4A88-B987-AC661EC682A7}"/>
              </a:ext>
            </a:extLst>
          </p:cNvPr>
          <p:cNvSpPr txBox="1"/>
          <p:nvPr/>
        </p:nvSpPr>
        <p:spPr>
          <a:xfrm>
            <a:off x="428263" y="1180615"/>
            <a:ext cx="11331614" cy="535890"/>
          </a:xfrm>
          <a:prstGeom prst="rect">
            <a:avLst/>
          </a:prstGeom>
          <a:noFill/>
        </p:spPr>
        <p:txBody>
          <a:bodyPr wrap="square" rtlCol="0">
            <a:spAutoFit/>
          </a:bodyPr>
          <a:lstStyle/>
          <a:p>
            <a:r>
              <a:rPr lang="en-US" sz="2800" b="1" dirty="0"/>
              <a:t>Bluestem Mercantile</a:t>
            </a:r>
          </a:p>
        </p:txBody>
      </p:sp>
      <p:pic>
        <p:nvPicPr>
          <p:cNvPr id="2" name="Picture 1">
            <a:extLst>
              <a:ext uri="{FF2B5EF4-FFF2-40B4-BE49-F238E27FC236}">
                <a16:creationId xmlns:a16="http://schemas.microsoft.com/office/drawing/2014/main" id="{BA2B6160-3487-4E20-9384-E40D073C91C7}"/>
              </a:ext>
            </a:extLst>
          </p:cNvPr>
          <p:cNvPicPr>
            <a:picLocks noChangeAspect="1"/>
          </p:cNvPicPr>
          <p:nvPr/>
        </p:nvPicPr>
        <p:blipFill rotWithShape="1">
          <a:blip r:embed="rId3"/>
          <a:srcRect l="58527" t="34047" r="4509" b="21905"/>
          <a:stretch/>
        </p:blipFill>
        <p:spPr>
          <a:xfrm>
            <a:off x="444592" y="1972823"/>
            <a:ext cx="5923972" cy="3970778"/>
          </a:xfrm>
          <a:prstGeom prst="rect">
            <a:avLst/>
          </a:prstGeom>
        </p:spPr>
      </p:pic>
      <p:pic>
        <p:nvPicPr>
          <p:cNvPr id="9" name="Google Shape;348;gaf79b6ff49_0_51">
            <a:extLst>
              <a:ext uri="{FF2B5EF4-FFF2-40B4-BE49-F238E27FC236}">
                <a16:creationId xmlns:a16="http://schemas.microsoft.com/office/drawing/2014/main" id="{B34DC798-1534-4B37-865C-7BE5764E7703}"/>
              </a:ext>
            </a:extLst>
          </p:cNvPr>
          <p:cNvPicPr preferRelativeResize="0"/>
          <p:nvPr/>
        </p:nvPicPr>
        <p:blipFill rotWithShape="1">
          <a:blip r:embed="rId4">
            <a:alphaModFix/>
          </a:blip>
          <a:srcRect t="12535" r="23224" b="1303"/>
          <a:stretch/>
        </p:blipFill>
        <p:spPr>
          <a:xfrm>
            <a:off x="6515098" y="1940164"/>
            <a:ext cx="4963886" cy="4178067"/>
          </a:xfrm>
          <a:prstGeom prst="rect">
            <a:avLst/>
          </a:prstGeom>
          <a:noFill/>
          <a:ln>
            <a:noFill/>
          </a:ln>
        </p:spPr>
      </p:pic>
    </p:spTree>
    <p:extLst>
      <p:ext uri="{BB962C8B-B14F-4D97-AF65-F5344CB8AC3E}">
        <p14:creationId xmlns:p14="http://schemas.microsoft.com/office/powerpoint/2010/main" val="1532392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982C8A-9548-4A88-B987-AC661EC682A7}"/>
              </a:ext>
            </a:extLst>
          </p:cNvPr>
          <p:cNvSpPr txBox="1"/>
          <p:nvPr/>
        </p:nvSpPr>
        <p:spPr>
          <a:xfrm>
            <a:off x="428263" y="1180615"/>
            <a:ext cx="11331614" cy="535890"/>
          </a:xfrm>
          <a:prstGeom prst="rect">
            <a:avLst/>
          </a:prstGeom>
          <a:noFill/>
        </p:spPr>
        <p:txBody>
          <a:bodyPr wrap="square" rtlCol="0">
            <a:spAutoFit/>
          </a:bodyPr>
          <a:lstStyle/>
          <a:p>
            <a:r>
              <a:rPr lang="en-US" sz="2800" b="1" dirty="0"/>
              <a:t>Teck Farms</a:t>
            </a:r>
          </a:p>
        </p:txBody>
      </p:sp>
      <p:sp>
        <p:nvSpPr>
          <p:cNvPr id="6" name="TextBox 5">
            <a:extLst>
              <a:ext uri="{FF2B5EF4-FFF2-40B4-BE49-F238E27FC236}">
                <a16:creationId xmlns:a16="http://schemas.microsoft.com/office/drawing/2014/main" id="{660F7B79-70B0-42AA-A97F-60BF67077335}"/>
              </a:ext>
            </a:extLst>
          </p:cNvPr>
          <p:cNvSpPr txBox="1"/>
          <p:nvPr/>
        </p:nvSpPr>
        <p:spPr>
          <a:xfrm>
            <a:off x="428263" y="2027264"/>
            <a:ext cx="5260156" cy="378565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Location: </a:t>
            </a:r>
            <a:r>
              <a:rPr lang="en-US" sz="2000" dirty="0"/>
              <a:t>Hutchinson, KS</a:t>
            </a:r>
          </a:p>
          <a:p>
            <a:pPr marL="285750" indent="-285750">
              <a:buFont typeface="Arial" panose="020B0604020202020204" pitchFamily="34" charset="0"/>
              <a:buChar char="•"/>
            </a:pPr>
            <a:r>
              <a:rPr lang="en-US" sz="2000" b="1" dirty="0"/>
              <a:t>Background: </a:t>
            </a:r>
            <a:r>
              <a:rPr lang="en-US" sz="2000" dirty="0"/>
              <a:t>Many parts of Hutchinson and the neighboring city of South Hutchinson are underserved by healthy food retail. Chris and Shawna Tecklenburg decided to address this challenge by starting an urban farm that would supply fresh produce to the local community.</a:t>
            </a:r>
          </a:p>
          <a:p>
            <a:pPr marL="285750" indent="-285750">
              <a:buFont typeface="Arial" panose="020B0604020202020204" pitchFamily="34" charset="0"/>
              <a:buChar char="•"/>
            </a:pPr>
            <a:r>
              <a:rPr lang="en-US" sz="2000" b="1" dirty="0"/>
              <a:t>KHFI funding: </a:t>
            </a:r>
            <a:r>
              <a:rPr lang="en-US" sz="2000" dirty="0"/>
              <a:t>Grant</a:t>
            </a:r>
          </a:p>
          <a:p>
            <a:pPr marL="285750" indent="-285750">
              <a:buFont typeface="Arial" panose="020B0604020202020204" pitchFamily="34" charset="0"/>
              <a:buChar char="•"/>
            </a:pPr>
            <a:r>
              <a:rPr lang="en-US" sz="2000" b="1" dirty="0"/>
              <a:t>Funding use: </a:t>
            </a:r>
            <a:r>
              <a:rPr lang="en-US" sz="2000" dirty="0"/>
              <a:t>Construction of a post-harvest handling and distribution facility to move produce to local grocery outlets</a:t>
            </a:r>
          </a:p>
        </p:txBody>
      </p:sp>
      <p:pic>
        <p:nvPicPr>
          <p:cNvPr id="8" name="Picture 7">
            <a:extLst>
              <a:ext uri="{FF2B5EF4-FFF2-40B4-BE49-F238E27FC236}">
                <a16:creationId xmlns:a16="http://schemas.microsoft.com/office/drawing/2014/main" id="{A74F171E-F363-4793-90B6-44AB563A9B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42" t="2869" r="2608"/>
          <a:stretch/>
        </p:blipFill>
        <p:spPr>
          <a:xfrm>
            <a:off x="6515098" y="1940165"/>
            <a:ext cx="4963886" cy="4178066"/>
          </a:xfrm>
          <a:prstGeom prst="rect">
            <a:avLst/>
          </a:prstGeom>
        </p:spPr>
      </p:pic>
    </p:spTree>
    <p:extLst>
      <p:ext uri="{BB962C8B-B14F-4D97-AF65-F5344CB8AC3E}">
        <p14:creationId xmlns:p14="http://schemas.microsoft.com/office/powerpoint/2010/main" val="1095213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AE30CF-21F2-47D0-B5B9-0A8F927C0A52}"/>
              </a:ext>
            </a:extLst>
          </p:cNvPr>
          <p:cNvSpPr txBox="1"/>
          <p:nvPr/>
        </p:nvSpPr>
        <p:spPr>
          <a:xfrm>
            <a:off x="428263" y="1180615"/>
            <a:ext cx="11331614" cy="535890"/>
          </a:xfrm>
          <a:prstGeom prst="rect">
            <a:avLst/>
          </a:prstGeom>
          <a:noFill/>
        </p:spPr>
        <p:txBody>
          <a:bodyPr wrap="square" rtlCol="0">
            <a:spAutoFit/>
          </a:bodyPr>
          <a:lstStyle/>
          <a:p>
            <a:r>
              <a:rPr lang="en-US" sz="2800" b="1" dirty="0"/>
              <a:t>Teck Farms</a:t>
            </a:r>
          </a:p>
        </p:txBody>
      </p:sp>
      <p:pic>
        <p:nvPicPr>
          <p:cNvPr id="4" name="Picture 3">
            <a:extLst>
              <a:ext uri="{FF2B5EF4-FFF2-40B4-BE49-F238E27FC236}">
                <a16:creationId xmlns:a16="http://schemas.microsoft.com/office/drawing/2014/main" id="{72959215-8698-45B1-A22A-4340B78C0745}"/>
              </a:ext>
            </a:extLst>
          </p:cNvPr>
          <p:cNvPicPr>
            <a:picLocks noChangeAspect="1"/>
          </p:cNvPicPr>
          <p:nvPr/>
        </p:nvPicPr>
        <p:blipFill rotWithShape="1">
          <a:blip r:embed="rId3"/>
          <a:srcRect l="58661" t="23095" r="3545" b="34048"/>
          <a:stretch/>
        </p:blipFill>
        <p:spPr>
          <a:xfrm>
            <a:off x="428263" y="2038136"/>
            <a:ext cx="6071750" cy="3872806"/>
          </a:xfrm>
          <a:prstGeom prst="rect">
            <a:avLst/>
          </a:prstGeom>
        </p:spPr>
      </p:pic>
      <p:pic>
        <p:nvPicPr>
          <p:cNvPr id="11" name="Picture 10" descr="A picture containing outdoor, tree, sky, grass&#10;&#10;Description automatically generated">
            <a:extLst>
              <a:ext uri="{FF2B5EF4-FFF2-40B4-BE49-F238E27FC236}">
                <a16:creationId xmlns:a16="http://schemas.microsoft.com/office/drawing/2014/main" id="{DA8A35E4-CDE1-48DE-8B49-1905E17DB7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4" r="5307"/>
          <a:stretch/>
        </p:blipFill>
        <p:spPr>
          <a:xfrm>
            <a:off x="6500013" y="1940164"/>
            <a:ext cx="4978971" cy="4188278"/>
          </a:xfrm>
          <a:prstGeom prst="rect">
            <a:avLst/>
          </a:prstGeom>
        </p:spPr>
      </p:pic>
    </p:spTree>
    <p:extLst>
      <p:ext uri="{BB962C8B-B14F-4D97-AF65-F5344CB8AC3E}">
        <p14:creationId xmlns:p14="http://schemas.microsoft.com/office/powerpoint/2010/main" val="259774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a:extLst>
              <a:ext uri="{FF2B5EF4-FFF2-40B4-BE49-F238E27FC236}">
                <a16:creationId xmlns:a16="http://schemas.microsoft.com/office/drawing/2014/main" id="{574EEAC3-FDA5-41A2-ADC0-799B38322502}"/>
              </a:ext>
            </a:extLst>
          </p:cNvPr>
          <p:cNvPicPr>
            <a:picLocks noGrp="1" noChangeAspect="1"/>
          </p:cNvPicPr>
          <p:nvPr>
            <p:ph sz="half" idx="1"/>
          </p:nvPr>
        </p:nvPicPr>
        <p:blipFill>
          <a:blip r:embed="rId2"/>
          <a:stretch>
            <a:fillRect/>
          </a:stretch>
        </p:blipFill>
        <p:spPr>
          <a:xfrm>
            <a:off x="4233646" y="1694881"/>
            <a:ext cx="3724707" cy="2353283"/>
          </a:xfrm>
          <a:prstGeom prst="rect">
            <a:avLst/>
          </a:prstGeom>
        </p:spPr>
      </p:pic>
      <p:sp>
        <p:nvSpPr>
          <p:cNvPr id="5" name="Content Placeholder 3">
            <a:extLst>
              <a:ext uri="{FF2B5EF4-FFF2-40B4-BE49-F238E27FC236}">
                <a16:creationId xmlns:a16="http://schemas.microsoft.com/office/drawing/2014/main" id="{E9778A9D-F050-4B10-98B6-7689A2FB0E71}"/>
              </a:ext>
            </a:extLst>
          </p:cNvPr>
          <p:cNvSpPr txBox="1">
            <a:spLocks/>
          </p:cNvSpPr>
          <p:nvPr/>
        </p:nvSpPr>
        <p:spPr>
          <a:xfrm>
            <a:off x="1335315" y="4519723"/>
            <a:ext cx="10047517" cy="17142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Email: </a:t>
            </a:r>
            <a:r>
              <a:rPr kumimoji="0" lang="en-US" sz="2800" b="0" i="1" u="none" strike="noStrike" kern="1200" cap="none" spc="0" normalizeH="0" baseline="0" noProof="0" dirty="0">
                <a:ln>
                  <a:noFill/>
                </a:ln>
                <a:solidFill>
                  <a:srgbClr val="5A2D82"/>
                </a:solidFill>
                <a:effectLst/>
                <a:uLnTx/>
                <a:uFillTx/>
                <a:latin typeface="Calibri"/>
                <a:hlinkClick r:id="rId3">
                  <a:extLst>
                    <a:ext uri="{A12FA001-AC4F-418D-AE19-62706E023703}">
                      <ahyp:hlinkClr xmlns:ahyp="http://schemas.microsoft.com/office/drawing/2018/hyperlinkcolor" val="tx"/>
                    </a:ext>
                  </a:extLst>
                </a:hlinkClick>
              </a:rPr>
              <a:t>khfi@ksu.edu</a:t>
            </a:r>
            <a:endParaRPr lang="en-US" sz="2800" i="1" dirty="0">
              <a:solidFill>
                <a:srgbClr val="5A2D82"/>
              </a:solidFill>
              <a:latin typeface="Calibri"/>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Website: </a:t>
            </a:r>
            <a:r>
              <a:rPr kumimoji="0" lang="en-US" sz="2800" b="0" i="1" u="none" strike="noStrike" kern="1200" cap="none" spc="0" normalizeH="0" baseline="0" noProof="0" dirty="0">
                <a:ln>
                  <a:noFill/>
                </a:ln>
                <a:solidFill>
                  <a:srgbClr val="5A2D82"/>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www.kansashealthyfood.org</a:t>
            </a:r>
            <a:endParaRPr kumimoji="0" lang="en-US" sz="2800" b="0" i="1" u="none" strike="noStrike" kern="1200" cap="none" spc="0" normalizeH="0" baseline="0" noProof="0" dirty="0">
              <a:ln>
                <a:noFill/>
              </a:ln>
              <a:solidFill>
                <a:srgbClr val="5A2D82"/>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altLang="en-US" sz="25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7764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4DAE40-36A7-437B-99FF-F99E9920B182}"/>
              </a:ext>
            </a:extLst>
          </p:cNvPr>
          <p:cNvSpPr txBox="1">
            <a:spLocks/>
          </p:cNvSpPr>
          <p:nvPr/>
        </p:nvSpPr>
        <p:spPr>
          <a:xfrm>
            <a:off x="1335315" y="4377223"/>
            <a:ext cx="10047517" cy="17142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The Kansas Healthy Food Initiative is a public-private partnership that aims to increase access to affordable healthy food to improve the health and economic development of Kansans and their communities.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altLang="en-US" sz="25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Content Placeholder 2">
            <a:extLst>
              <a:ext uri="{FF2B5EF4-FFF2-40B4-BE49-F238E27FC236}">
                <a16:creationId xmlns:a16="http://schemas.microsoft.com/office/drawing/2014/main" id="{ED0D3B26-BC84-45E5-A267-E7D3948E29EB}"/>
              </a:ext>
            </a:extLst>
          </p:cNvPr>
          <p:cNvPicPr>
            <a:picLocks noGrp="1" noChangeAspect="1"/>
          </p:cNvPicPr>
          <p:nvPr>
            <p:ph sz="half" idx="1"/>
          </p:nvPr>
        </p:nvPicPr>
        <p:blipFill>
          <a:blip r:embed="rId3"/>
          <a:stretch>
            <a:fillRect/>
          </a:stretch>
        </p:blipFill>
        <p:spPr>
          <a:xfrm>
            <a:off x="4233646" y="1623631"/>
            <a:ext cx="3724707" cy="2353283"/>
          </a:xfrm>
          <a:prstGeom prst="rect">
            <a:avLst/>
          </a:prstGeom>
        </p:spPr>
      </p:pic>
    </p:spTree>
    <p:extLst>
      <p:ext uri="{BB962C8B-B14F-4D97-AF65-F5344CB8AC3E}">
        <p14:creationId xmlns:p14="http://schemas.microsoft.com/office/powerpoint/2010/main" val="646322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6ADE29-4654-459E-9B2B-DA521BC7AF60}"/>
              </a:ext>
            </a:extLst>
          </p:cNvPr>
          <p:cNvSpPr txBox="1">
            <a:spLocks/>
          </p:cNvSpPr>
          <p:nvPr/>
        </p:nvSpPr>
        <p:spPr>
          <a:xfrm>
            <a:off x="6023430" y="1803357"/>
            <a:ext cx="5545154" cy="42954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2600" b="0" i="0" u="none" strike="noStrike" kern="1200" cap="none" spc="0" normalizeH="0" baseline="0" noProof="0" dirty="0">
                <a:ln>
                  <a:noFill/>
                </a:ln>
                <a:solidFill>
                  <a:prstClr val="black"/>
                </a:solidFill>
                <a:effectLst/>
                <a:uLnTx/>
                <a:uFillTx/>
                <a:latin typeface="Calibri"/>
                <a:ea typeface="+mn-ea"/>
                <a:cs typeface="+mn-cs"/>
              </a:rPr>
              <a:t>Launched November 2017</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2600" b="0" i="0" u="none" strike="noStrike" kern="1200" cap="none" spc="0" normalizeH="0" baseline="0" noProof="0" dirty="0">
                <a:ln>
                  <a:noFill/>
                </a:ln>
                <a:solidFill>
                  <a:prstClr val="black"/>
                </a:solidFill>
                <a:effectLst/>
                <a:uLnTx/>
                <a:uFillTx/>
                <a:latin typeface="Calibri"/>
                <a:ea typeface="+mn-ea"/>
                <a:cs typeface="+mn-cs"/>
              </a:rPr>
              <a:t>Seeded by the Kansas Health Foundation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2600" b="0" i="0" u="none" strike="noStrike" kern="1200" cap="none" spc="0" normalizeH="0" baseline="0" noProof="0" dirty="0">
                <a:ln>
                  <a:noFill/>
                </a:ln>
                <a:solidFill>
                  <a:prstClr val="black"/>
                </a:solidFill>
                <a:effectLst/>
                <a:uLnTx/>
                <a:uFillTx/>
                <a:latin typeface="Calibri"/>
                <a:ea typeface="+mn-ea"/>
                <a:cs typeface="+mn-cs"/>
              </a:rPr>
              <a:t>Provides technical assistance and financing to bring healthy foods to Kansans living in underserved, low-resource areas</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US" altLang="en-US" sz="2600" b="0" i="0" u="none" strike="noStrike" kern="1200" cap="none" spc="0" normalizeH="0" baseline="0" noProof="0" dirty="0">
                <a:ln>
                  <a:noFill/>
                </a:ln>
                <a:solidFill>
                  <a:prstClr val="black"/>
                </a:solidFill>
                <a:effectLst/>
                <a:uLnTx/>
                <a:uFillTx/>
                <a:latin typeface="Calibri"/>
                <a:ea typeface="+mn-ea"/>
                <a:cs typeface="+mn-cs"/>
              </a:rPr>
              <a:t>Works to bridge informational and financing gaps faced by healthy food stakeholders and food retailers</a:t>
            </a:r>
          </a:p>
        </p:txBody>
      </p:sp>
      <p:grpSp>
        <p:nvGrpSpPr>
          <p:cNvPr id="16" name="Group 15">
            <a:extLst>
              <a:ext uri="{FF2B5EF4-FFF2-40B4-BE49-F238E27FC236}">
                <a16:creationId xmlns:a16="http://schemas.microsoft.com/office/drawing/2014/main" id="{1BF04FDA-D588-4D09-B87E-4ACF22D49E39}"/>
              </a:ext>
            </a:extLst>
          </p:cNvPr>
          <p:cNvGrpSpPr/>
          <p:nvPr/>
        </p:nvGrpSpPr>
        <p:grpSpPr>
          <a:xfrm>
            <a:off x="521300" y="1324472"/>
            <a:ext cx="5021469" cy="4731162"/>
            <a:chOff x="347386" y="1411558"/>
            <a:chExt cx="5021469" cy="4731162"/>
          </a:xfrm>
        </p:grpSpPr>
        <p:pic>
          <p:nvPicPr>
            <p:cNvPr id="10" name="Google Shape;423;p68">
              <a:extLst>
                <a:ext uri="{FF2B5EF4-FFF2-40B4-BE49-F238E27FC236}">
                  <a16:creationId xmlns:a16="http://schemas.microsoft.com/office/drawing/2014/main" id="{D2A91494-EE41-4341-88D9-02CCA18D9FB5}"/>
                </a:ext>
              </a:extLst>
            </p:cNvPr>
            <p:cNvPicPr preferRelativeResize="0"/>
            <p:nvPr/>
          </p:nvPicPr>
          <p:blipFill>
            <a:blip r:embed="rId3">
              <a:alphaModFix/>
            </a:blip>
            <a:stretch>
              <a:fillRect/>
            </a:stretch>
          </p:blipFill>
          <p:spPr>
            <a:xfrm>
              <a:off x="347386" y="3529502"/>
              <a:ext cx="2157976" cy="1115068"/>
            </a:xfrm>
            <a:prstGeom prst="rect">
              <a:avLst/>
            </a:prstGeom>
            <a:noFill/>
            <a:ln>
              <a:noFill/>
            </a:ln>
          </p:spPr>
        </p:pic>
        <p:pic>
          <p:nvPicPr>
            <p:cNvPr id="11" name="Google Shape;424;p68">
              <a:extLst>
                <a:ext uri="{FF2B5EF4-FFF2-40B4-BE49-F238E27FC236}">
                  <a16:creationId xmlns:a16="http://schemas.microsoft.com/office/drawing/2014/main" id="{FC44507C-639F-40A0-87BC-AB95791B9B7B}"/>
                </a:ext>
              </a:extLst>
            </p:cNvPr>
            <p:cNvPicPr preferRelativeResize="0"/>
            <p:nvPr/>
          </p:nvPicPr>
          <p:blipFill rotWithShape="1">
            <a:blip r:embed="rId4">
              <a:alphaModFix/>
            </a:blip>
            <a:srcRect l="43158" r="-5"/>
            <a:stretch/>
          </p:blipFill>
          <p:spPr>
            <a:xfrm>
              <a:off x="3796830" y="3755115"/>
              <a:ext cx="1572025" cy="889455"/>
            </a:xfrm>
            <a:prstGeom prst="rect">
              <a:avLst/>
            </a:prstGeom>
            <a:noFill/>
            <a:ln>
              <a:noFill/>
            </a:ln>
          </p:spPr>
        </p:pic>
        <p:pic>
          <p:nvPicPr>
            <p:cNvPr id="12" name="Google Shape;425;p68">
              <a:extLst>
                <a:ext uri="{FF2B5EF4-FFF2-40B4-BE49-F238E27FC236}">
                  <a16:creationId xmlns:a16="http://schemas.microsoft.com/office/drawing/2014/main" id="{3BE9A79D-9ABF-407A-81C1-F15C449498D2}"/>
                </a:ext>
              </a:extLst>
            </p:cNvPr>
            <p:cNvPicPr preferRelativeResize="0"/>
            <p:nvPr/>
          </p:nvPicPr>
          <p:blipFill>
            <a:blip r:embed="rId5">
              <a:alphaModFix/>
            </a:blip>
            <a:stretch>
              <a:fillRect/>
            </a:stretch>
          </p:blipFill>
          <p:spPr>
            <a:xfrm>
              <a:off x="1571246" y="2662129"/>
              <a:ext cx="2447721" cy="675399"/>
            </a:xfrm>
            <a:prstGeom prst="rect">
              <a:avLst/>
            </a:prstGeom>
            <a:noFill/>
            <a:ln>
              <a:noFill/>
            </a:ln>
          </p:spPr>
        </p:pic>
        <p:pic>
          <p:nvPicPr>
            <p:cNvPr id="13" name="Google Shape;426;p68">
              <a:extLst>
                <a:ext uri="{FF2B5EF4-FFF2-40B4-BE49-F238E27FC236}">
                  <a16:creationId xmlns:a16="http://schemas.microsoft.com/office/drawing/2014/main" id="{BA881CD2-6FBD-4F76-958A-6692A230613C}"/>
                </a:ext>
              </a:extLst>
            </p:cNvPr>
            <p:cNvPicPr preferRelativeResize="0"/>
            <p:nvPr/>
          </p:nvPicPr>
          <p:blipFill>
            <a:blip r:embed="rId6">
              <a:alphaModFix/>
            </a:blip>
            <a:stretch>
              <a:fillRect/>
            </a:stretch>
          </p:blipFill>
          <p:spPr>
            <a:xfrm>
              <a:off x="2907372" y="3755112"/>
              <a:ext cx="889458" cy="889458"/>
            </a:xfrm>
            <a:prstGeom prst="rect">
              <a:avLst/>
            </a:prstGeom>
            <a:noFill/>
            <a:ln>
              <a:noFill/>
            </a:ln>
          </p:spPr>
        </p:pic>
        <p:pic>
          <p:nvPicPr>
            <p:cNvPr id="14" name="Google Shape;427;p68">
              <a:extLst>
                <a:ext uri="{FF2B5EF4-FFF2-40B4-BE49-F238E27FC236}">
                  <a16:creationId xmlns:a16="http://schemas.microsoft.com/office/drawing/2014/main" id="{A2447FBB-D4C7-42EF-90B6-C1D1801BB3BF}"/>
                </a:ext>
              </a:extLst>
            </p:cNvPr>
            <p:cNvPicPr preferRelativeResize="0"/>
            <p:nvPr/>
          </p:nvPicPr>
          <p:blipFill>
            <a:blip r:embed="rId7">
              <a:alphaModFix/>
            </a:blip>
            <a:stretch>
              <a:fillRect/>
            </a:stretch>
          </p:blipFill>
          <p:spPr>
            <a:xfrm>
              <a:off x="1663074" y="5027652"/>
              <a:ext cx="2264066" cy="1115068"/>
            </a:xfrm>
            <a:prstGeom prst="rect">
              <a:avLst/>
            </a:prstGeom>
            <a:noFill/>
            <a:ln>
              <a:noFill/>
            </a:ln>
          </p:spPr>
        </p:pic>
        <p:pic>
          <p:nvPicPr>
            <p:cNvPr id="15" name="Google Shape;428;p68">
              <a:extLst>
                <a:ext uri="{FF2B5EF4-FFF2-40B4-BE49-F238E27FC236}">
                  <a16:creationId xmlns:a16="http://schemas.microsoft.com/office/drawing/2014/main" id="{50B311EB-0862-4A29-AC38-11D8942271AA}"/>
                </a:ext>
              </a:extLst>
            </p:cNvPr>
            <p:cNvPicPr preferRelativeResize="0"/>
            <p:nvPr/>
          </p:nvPicPr>
          <p:blipFill>
            <a:blip r:embed="rId8">
              <a:alphaModFix/>
            </a:blip>
            <a:stretch>
              <a:fillRect/>
            </a:stretch>
          </p:blipFill>
          <p:spPr>
            <a:xfrm>
              <a:off x="474037" y="1411558"/>
              <a:ext cx="4282049" cy="1015826"/>
            </a:xfrm>
            <a:prstGeom prst="rect">
              <a:avLst/>
            </a:prstGeom>
            <a:noFill/>
            <a:ln>
              <a:noFill/>
            </a:ln>
          </p:spPr>
        </p:pic>
      </p:grpSp>
    </p:spTree>
    <p:extLst>
      <p:ext uri="{BB962C8B-B14F-4D97-AF65-F5344CB8AC3E}">
        <p14:creationId xmlns:p14="http://schemas.microsoft.com/office/powerpoint/2010/main" val="1736672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9FB2-CB7A-4A55-8528-DF88DAF8A8B3}"/>
              </a:ext>
            </a:extLst>
          </p:cNvPr>
          <p:cNvSpPr>
            <a:spLocks noGrp="1"/>
          </p:cNvSpPr>
          <p:nvPr>
            <p:ph type="title"/>
          </p:nvPr>
        </p:nvSpPr>
        <p:spPr>
          <a:xfrm>
            <a:off x="704850" y="1128057"/>
            <a:ext cx="6286500" cy="627744"/>
          </a:xfrm>
        </p:spPr>
        <p:txBody>
          <a:bodyPr>
            <a:normAutofit fontScale="90000"/>
          </a:bodyPr>
          <a:lstStyle/>
          <a:p>
            <a:pPr algn="l"/>
            <a:r>
              <a:rPr lang="en-US" b="1" dirty="0"/>
              <a:t>As of March 2021:</a:t>
            </a:r>
          </a:p>
        </p:txBody>
      </p:sp>
      <p:sp>
        <p:nvSpPr>
          <p:cNvPr id="10" name="Content Placeholder 9">
            <a:extLst>
              <a:ext uri="{FF2B5EF4-FFF2-40B4-BE49-F238E27FC236}">
                <a16:creationId xmlns:a16="http://schemas.microsoft.com/office/drawing/2014/main" id="{E6741C48-4043-4726-8F50-BB43ECF11E6C}"/>
              </a:ext>
            </a:extLst>
          </p:cNvPr>
          <p:cNvSpPr>
            <a:spLocks noGrp="1"/>
          </p:cNvSpPr>
          <p:nvPr>
            <p:ph idx="1"/>
          </p:nvPr>
        </p:nvSpPr>
        <p:spPr>
          <a:xfrm>
            <a:off x="1343024" y="1879749"/>
            <a:ext cx="10239375" cy="4328011"/>
          </a:xfrm>
        </p:spPr>
        <p:txBody>
          <a:bodyPr>
            <a:normAutofit/>
          </a:bodyPr>
          <a:lstStyle/>
          <a:p>
            <a:r>
              <a:rPr lang="en-US" b="1" dirty="0">
                <a:solidFill>
                  <a:srgbClr val="7030A0"/>
                </a:solidFill>
              </a:rPr>
              <a:t>22 projects </a:t>
            </a:r>
            <a:r>
              <a:rPr lang="en-US" dirty="0"/>
              <a:t>approved for funding</a:t>
            </a:r>
          </a:p>
          <a:p>
            <a:r>
              <a:rPr lang="en-US" b="1" dirty="0">
                <a:solidFill>
                  <a:srgbClr val="7030A0"/>
                </a:solidFill>
              </a:rPr>
              <a:t>727 Technical Assistance inquiries </a:t>
            </a:r>
            <a:r>
              <a:rPr lang="en-US" dirty="0"/>
              <a:t>completed</a:t>
            </a:r>
          </a:p>
          <a:p>
            <a:r>
              <a:rPr lang="en-US" b="1" dirty="0">
                <a:solidFill>
                  <a:srgbClr val="7030A0"/>
                </a:solidFill>
              </a:rPr>
              <a:t>35</a:t>
            </a:r>
            <a:r>
              <a:rPr lang="en-US" dirty="0"/>
              <a:t> </a:t>
            </a:r>
            <a:r>
              <a:rPr lang="en-US" b="1" dirty="0">
                <a:solidFill>
                  <a:srgbClr val="7030A0"/>
                </a:solidFill>
              </a:rPr>
              <a:t>unique counties </a:t>
            </a:r>
            <a:r>
              <a:rPr lang="en-US" dirty="0"/>
              <a:t>served</a:t>
            </a:r>
          </a:p>
          <a:p>
            <a:r>
              <a:rPr lang="en-US" b="1" dirty="0">
                <a:solidFill>
                  <a:srgbClr val="7030A0"/>
                </a:solidFill>
              </a:rPr>
              <a:t>85 jobs </a:t>
            </a:r>
            <a:r>
              <a:rPr lang="en-US" dirty="0"/>
              <a:t>retained</a:t>
            </a:r>
          </a:p>
          <a:p>
            <a:r>
              <a:rPr lang="en-US" b="1" dirty="0">
                <a:solidFill>
                  <a:srgbClr val="7030A0"/>
                </a:solidFill>
              </a:rPr>
              <a:t>133.5 jobs </a:t>
            </a:r>
            <a:r>
              <a:rPr lang="en-US" dirty="0"/>
              <a:t>created</a:t>
            </a:r>
          </a:p>
          <a:p>
            <a:r>
              <a:rPr lang="en-US" b="1" dirty="0">
                <a:solidFill>
                  <a:srgbClr val="7030A0"/>
                </a:solidFill>
              </a:rPr>
              <a:t>$13.59 Million</a:t>
            </a:r>
            <a:r>
              <a:rPr lang="en-US" dirty="0"/>
              <a:t> leveraged</a:t>
            </a:r>
          </a:p>
          <a:p>
            <a:r>
              <a:rPr lang="en-US" b="1" dirty="0">
                <a:solidFill>
                  <a:srgbClr val="7030A0"/>
                </a:solidFill>
              </a:rPr>
              <a:t>105,653</a:t>
            </a:r>
            <a:r>
              <a:rPr lang="en-US" dirty="0"/>
              <a:t> </a:t>
            </a:r>
            <a:r>
              <a:rPr lang="en-US" b="1" dirty="0">
                <a:solidFill>
                  <a:srgbClr val="7030A0"/>
                </a:solidFill>
              </a:rPr>
              <a:t>residents</a:t>
            </a:r>
            <a:r>
              <a:rPr lang="en-US" dirty="0"/>
              <a:t> served</a:t>
            </a:r>
          </a:p>
        </p:txBody>
      </p:sp>
    </p:spTree>
    <p:extLst>
      <p:ext uri="{BB962C8B-B14F-4D97-AF65-F5344CB8AC3E}">
        <p14:creationId xmlns:p14="http://schemas.microsoft.com/office/powerpoint/2010/main" val="93054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6BA101-E881-4EE9-B19C-4D5A0152AF4D}"/>
              </a:ext>
            </a:extLst>
          </p:cNvPr>
          <p:cNvSpPr/>
          <p:nvPr/>
        </p:nvSpPr>
        <p:spPr>
          <a:xfrm>
            <a:off x="-142504" y="-106878"/>
            <a:ext cx="12457216" cy="707769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4"/>
          <p:cNvSpPr txBox="1">
            <a:spLocks/>
          </p:cNvSpPr>
          <p:nvPr/>
        </p:nvSpPr>
        <p:spPr>
          <a:xfrm>
            <a:off x="2152650" y="0"/>
            <a:ext cx="7886700" cy="1143000"/>
          </a:xfrm>
          <a:prstGeom prst="rect">
            <a:avLst/>
          </a:prstGeom>
        </p:spPr>
        <p:txBody>
          <a:bodyPr tIns="9144" bIns="9144"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200" dirty="0">
                <a:solidFill>
                  <a:srgbClr val="7030A0"/>
                </a:solidFill>
                <a:latin typeface="Calibri"/>
              </a:rPr>
              <a:t>Geographic Reach of </a:t>
            </a:r>
            <a:br>
              <a:rPr lang="en-US" sz="4200" dirty="0">
                <a:solidFill>
                  <a:srgbClr val="7030A0"/>
                </a:solidFill>
                <a:latin typeface="Calibri"/>
              </a:rPr>
            </a:br>
            <a:r>
              <a:rPr lang="en-US" sz="4200" dirty="0">
                <a:solidFill>
                  <a:srgbClr val="7030A0"/>
                </a:solidFill>
                <a:latin typeface="Calibri"/>
              </a:rPr>
              <a:t>KHFI Applicants as of Q1 2021</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2349" t="15457" r="1818" b="4682"/>
          <a:stretch/>
        </p:blipFill>
        <p:spPr>
          <a:xfrm>
            <a:off x="1746504" y="1132819"/>
            <a:ext cx="8763000" cy="4724400"/>
          </a:xfrm>
          <a:prstGeom prst="rect">
            <a:avLst/>
          </a:prstGeom>
        </p:spPr>
      </p:pic>
      <p:cxnSp>
        <p:nvCxnSpPr>
          <p:cNvPr id="9" name="Curved Connector 8"/>
          <p:cNvCxnSpPr/>
          <p:nvPr/>
        </p:nvCxnSpPr>
        <p:spPr>
          <a:xfrm rot="10800000">
            <a:off x="10453188" y="5331446"/>
            <a:ext cx="367212" cy="307354"/>
          </a:xfrm>
          <a:prstGeom prst="curvedConnector3">
            <a:avLst>
              <a:gd name="adj1" fmla="val 50000"/>
            </a:avLst>
          </a:prstGeom>
          <a:ln>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859014" y="4813398"/>
            <a:ext cx="699588" cy="295466"/>
          </a:xfrm>
          <a:prstGeom prst="rect">
            <a:avLst/>
          </a:prstGeom>
          <a:noFill/>
        </p:spPr>
        <p:txBody>
          <a:bodyPr wrap="square" lIns="9144" tIns="9144" rIns="9144" bIns="9144" rtlCol="0">
            <a:spAutoFit/>
          </a:bodyPr>
          <a:lstStyle/>
          <a:p>
            <a:pPr algn="ctr"/>
            <a:r>
              <a:rPr lang="en-US" sz="900" dirty="0">
                <a:solidFill>
                  <a:srgbClr val="000000"/>
                </a:solidFill>
              </a:rPr>
              <a:t>map inset;</a:t>
            </a:r>
            <a:br>
              <a:rPr lang="en-US" sz="900" dirty="0">
                <a:solidFill>
                  <a:srgbClr val="000000"/>
                </a:solidFill>
              </a:rPr>
            </a:br>
            <a:r>
              <a:rPr lang="en-US" sz="900" dirty="0">
                <a:solidFill>
                  <a:srgbClr val="000000"/>
                </a:solidFill>
              </a:rPr>
              <a:t>not to scale</a:t>
            </a:r>
          </a:p>
        </p:txBody>
      </p:sp>
      <p:grpSp>
        <p:nvGrpSpPr>
          <p:cNvPr id="3" name="Group 2"/>
          <p:cNvGrpSpPr/>
          <p:nvPr/>
        </p:nvGrpSpPr>
        <p:grpSpPr>
          <a:xfrm>
            <a:off x="1524000" y="5905346"/>
            <a:ext cx="9144000" cy="997865"/>
            <a:chOff x="-158496" y="5690790"/>
            <a:chExt cx="9144000" cy="997865"/>
          </a:xfrm>
        </p:grpSpPr>
        <p:sp>
          <p:nvSpPr>
            <p:cNvPr id="5" name="TextBox 4"/>
            <p:cNvSpPr txBox="1"/>
            <p:nvPr/>
          </p:nvSpPr>
          <p:spPr>
            <a:xfrm>
              <a:off x="-158496" y="5690790"/>
              <a:ext cx="9144000" cy="997865"/>
            </a:xfrm>
            <a:prstGeom prst="rect">
              <a:avLst/>
            </a:prstGeom>
            <a:solidFill>
              <a:srgbClr val="7030A0"/>
            </a:solidFill>
          </p:spPr>
          <p:txBody>
            <a:bodyPr wrap="square" lIns="9144" tIns="9144" rIns="9144" bIns="9144" rtlCol="0" anchor="t" anchorCtr="0">
              <a:noAutofit/>
            </a:bodyPr>
            <a:lstStyle/>
            <a:p>
              <a:pPr algn="ctr" defTabSz="914400">
                <a:defRPr/>
              </a:pPr>
              <a:r>
                <a:rPr lang="en-US" b="1" dirty="0">
                  <a:solidFill>
                    <a:srgbClr val="F8F8F8"/>
                  </a:solidFill>
                  <a:latin typeface="Calibri"/>
                </a:rPr>
                <a:t>Applications received from purple-shaded counties (57 from 35 counties)</a:t>
              </a:r>
            </a:p>
            <a:p>
              <a:pPr algn="ctr" defTabSz="914400">
                <a:defRPr/>
              </a:pPr>
              <a:r>
                <a:rPr lang="en-US" sz="3800" b="1" baseline="-20000" dirty="0">
                  <a:solidFill>
                    <a:srgbClr val="FFFF00"/>
                  </a:solidFill>
                  <a:latin typeface="Calibri"/>
                </a:rPr>
                <a:t>*</a:t>
              </a:r>
              <a:r>
                <a:rPr lang="en-US" b="1" dirty="0">
                  <a:solidFill>
                    <a:srgbClr val="F8F8F8"/>
                  </a:solidFill>
                  <a:latin typeface="Calibri"/>
                </a:rPr>
                <a:t>=KHFI loan/grant (18);  </a:t>
              </a:r>
              <a:r>
                <a:rPr lang="en-US" sz="3800" b="1" baseline="-20000" dirty="0">
                  <a:solidFill>
                    <a:srgbClr val="55FF00"/>
                  </a:solidFill>
                  <a:latin typeface="Calibri"/>
                </a:rPr>
                <a:t>*</a:t>
              </a:r>
              <a:r>
                <a:rPr lang="en-US" b="1" dirty="0">
                  <a:solidFill>
                    <a:srgbClr val="F8F8F8"/>
                  </a:solidFill>
                  <a:latin typeface="Calibri"/>
                </a:rPr>
                <a:t>=KHFI loan/grant + t.a. grant (4);  </a:t>
              </a:r>
              <a:r>
                <a:rPr lang="en-US" sz="3800" b="1" baseline="-20000" dirty="0">
                  <a:solidFill>
                    <a:srgbClr val="FFBEBE"/>
                  </a:solidFill>
                  <a:latin typeface="Calibri"/>
                </a:rPr>
                <a:t>*</a:t>
              </a:r>
              <a:r>
                <a:rPr lang="en-US" b="1" dirty="0">
                  <a:solidFill>
                    <a:srgbClr val="F8F8F8"/>
                  </a:solidFill>
                  <a:latin typeface="Calibri"/>
                </a:rPr>
                <a:t>=t.a. grant only (3) ;</a:t>
              </a:r>
            </a:p>
            <a:p>
              <a:pPr lvl="0">
                <a:defRPr/>
              </a:pPr>
              <a:r>
                <a:rPr lang="en-US" b="1" dirty="0">
                  <a:solidFill>
                    <a:srgbClr val="F8F8F8"/>
                  </a:solidFill>
                  <a:latin typeface="Calibri"/>
                </a:rPr>
                <a:t> 	</a:t>
              </a:r>
            </a:p>
          </p:txBody>
        </p:sp>
        <p:sp>
          <p:nvSpPr>
            <p:cNvPr id="8" name="Text Box 2"/>
            <p:cNvSpPr txBox="1">
              <a:spLocks noChangeArrowheads="1"/>
            </p:cNvSpPr>
            <p:nvPr/>
          </p:nvSpPr>
          <p:spPr bwMode="auto">
            <a:xfrm flipV="1">
              <a:off x="3429" y="6373334"/>
              <a:ext cx="228601" cy="228600"/>
            </a:xfrm>
            <a:prstGeom prst="rect">
              <a:avLst/>
            </a:prstGeom>
            <a:solidFill>
              <a:srgbClr val="FFFFFF"/>
            </a:solidFill>
            <a:ln w="9525">
              <a:noFill/>
              <a:miter lim="800000"/>
              <a:headEnd/>
              <a:tailEnd/>
            </a:ln>
          </p:spPr>
          <p:txBody>
            <a:bodyPr rot="0" vert="horz" wrap="square" lIns="9144" tIns="9144" rIns="9144" bIns="9144" anchor="ctr" anchorCtr="0">
              <a:noAutofit/>
            </a:bodyPr>
            <a:lstStyle/>
            <a:p>
              <a:pPr algn="ctr">
                <a:lnSpc>
                  <a:spcPct val="107000"/>
                </a:lnSpc>
                <a:spcAft>
                  <a:spcPts val="800"/>
                </a:spcAft>
              </a:pPr>
              <a:r>
                <a:rPr lang="en-US" b="1" dirty="0">
                  <a:solidFill>
                    <a:srgbClr val="000000"/>
                  </a:solidFill>
                  <a:latin typeface="Calibri Light" panose="020F0302020204030204" pitchFamily="34" charset="0"/>
                  <a:ea typeface="Calibri" panose="020F0502020204030204" pitchFamily="34" charset="0"/>
                </a:rPr>
                <a:t>#</a:t>
              </a:r>
              <a:endParaRPr lang="en-US" dirty="0">
                <a:solidFill>
                  <a:srgbClr val="000000"/>
                </a:solidFill>
                <a:latin typeface="Calibri" panose="020F0502020204030204" pitchFamily="34" charset="0"/>
                <a:ea typeface="Calibri" panose="020F0502020204030204" pitchFamily="34" charset="0"/>
              </a:endParaRPr>
            </a:p>
          </p:txBody>
        </p:sp>
        <p:sp>
          <p:nvSpPr>
            <p:cNvPr id="2" name="TextBox 1"/>
            <p:cNvSpPr txBox="1"/>
            <p:nvPr/>
          </p:nvSpPr>
          <p:spPr>
            <a:xfrm>
              <a:off x="251078" y="6345064"/>
              <a:ext cx="8734425" cy="295466"/>
            </a:xfrm>
            <a:prstGeom prst="rect">
              <a:avLst/>
            </a:prstGeom>
            <a:solidFill>
              <a:srgbClr val="000000">
                <a:alpha val="0"/>
              </a:srgbClr>
            </a:solidFill>
          </p:spPr>
          <p:txBody>
            <a:bodyPr wrap="square" lIns="9144" tIns="9144" rIns="9144" bIns="9144" rtlCol="0">
              <a:spAutoFit/>
            </a:bodyPr>
            <a:lstStyle/>
            <a:p>
              <a:r>
                <a:rPr lang="en-US" b="1" dirty="0">
                  <a:solidFill>
                    <a:srgbClr val="F8F8F8"/>
                  </a:solidFill>
                </a:rPr>
                <a:t>=7 store locations in S.E. KS that would be served by applicant based in Howell County, MO </a:t>
              </a:r>
              <a:endParaRPr lang="en-US" dirty="0"/>
            </a:p>
          </p:txBody>
        </p:sp>
      </p:grpSp>
    </p:spTree>
    <p:extLst>
      <p:ext uri="{BB962C8B-B14F-4D97-AF65-F5344CB8AC3E}">
        <p14:creationId xmlns:p14="http://schemas.microsoft.com/office/powerpoint/2010/main" val="277944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7D29-2B40-42C9-8406-A4DD0D962F13}"/>
              </a:ext>
            </a:extLst>
          </p:cNvPr>
          <p:cNvSpPr>
            <a:spLocks noGrp="1"/>
          </p:cNvSpPr>
          <p:nvPr>
            <p:ph type="title"/>
          </p:nvPr>
        </p:nvSpPr>
        <p:spPr>
          <a:xfrm>
            <a:off x="609600" y="2101057"/>
            <a:ext cx="10972800" cy="1661318"/>
          </a:xfrm>
          <a:noFill/>
        </p:spPr>
        <p:txBody>
          <a:bodyPr>
            <a:normAutofit/>
          </a:bodyPr>
          <a:lstStyle/>
          <a:p>
            <a:pPr algn="l"/>
            <a:r>
              <a:rPr lang="en-US" sz="6600" b="1" dirty="0"/>
              <a:t>KHFI Process</a:t>
            </a:r>
          </a:p>
        </p:txBody>
      </p:sp>
      <p:sp>
        <p:nvSpPr>
          <p:cNvPr id="3" name="Content Placeholder 2">
            <a:extLst>
              <a:ext uri="{FF2B5EF4-FFF2-40B4-BE49-F238E27FC236}">
                <a16:creationId xmlns:a16="http://schemas.microsoft.com/office/drawing/2014/main" id="{D9908E85-4981-45C8-992C-162C161EC646}"/>
              </a:ext>
            </a:extLst>
          </p:cNvPr>
          <p:cNvSpPr>
            <a:spLocks noGrp="1"/>
          </p:cNvSpPr>
          <p:nvPr>
            <p:ph idx="1"/>
          </p:nvPr>
        </p:nvSpPr>
        <p:spPr>
          <a:xfrm>
            <a:off x="609600" y="3524250"/>
            <a:ext cx="10972800" cy="1415256"/>
          </a:xfrm>
        </p:spPr>
        <p:txBody>
          <a:bodyPr>
            <a:normAutofit/>
          </a:bodyPr>
          <a:lstStyle/>
          <a:p>
            <a:pPr marL="0" indent="0">
              <a:buNone/>
            </a:pPr>
            <a:r>
              <a:rPr lang="en-US" sz="3600" dirty="0"/>
              <a:t>Rial Carver</a:t>
            </a:r>
          </a:p>
        </p:txBody>
      </p:sp>
    </p:spTree>
    <p:extLst>
      <p:ext uri="{BB962C8B-B14F-4D97-AF65-F5344CB8AC3E}">
        <p14:creationId xmlns:p14="http://schemas.microsoft.com/office/powerpoint/2010/main" val="78932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87B18-2876-4137-8521-FBA2CBC844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9" y="-225398"/>
            <a:ext cx="6574971" cy="8508786"/>
          </a:xfrm>
          <a:prstGeom prst="rect">
            <a:avLst/>
          </a:prstGeom>
        </p:spPr>
      </p:pic>
      <p:sp>
        <p:nvSpPr>
          <p:cNvPr id="6" name="Rectangle 5">
            <a:extLst>
              <a:ext uri="{FF2B5EF4-FFF2-40B4-BE49-F238E27FC236}">
                <a16:creationId xmlns:a16="http://schemas.microsoft.com/office/drawing/2014/main" id="{126D268C-925A-444B-B2D9-EB2CA7ADFC36}"/>
              </a:ext>
            </a:extLst>
          </p:cNvPr>
          <p:cNvSpPr/>
          <p:nvPr/>
        </p:nvSpPr>
        <p:spPr>
          <a:xfrm>
            <a:off x="6313714" y="-217714"/>
            <a:ext cx="5878286" cy="7075714"/>
          </a:xfrm>
          <a:prstGeom prst="rect">
            <a:avLst/>
          </a:prstGeom>
          <a:solidFill>
            <a:srgbClr val="4F26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C6545C7-1812-4677-B70A-AD708353835E}"/>
              </a:ext>
            </a:extLst>
          </p:cNvPr>
          <p:cNvSpPr txBox="1"/>
          <p:nvPr/>
        </p:nvSpPr>
        <p:spPr>
          <a:xfrm>
            <a:off x="7111999" y="1534431"/>
            <a:ext cx="4281715" cy="4226798"/>
          </a:xfrm>
          <a:prstGeom prst="rect">
            <a:avLst/>
          </a:prstGeom>
          <a:noFill/>
        </p:spPr>
        <p:txBody>
          <a:bodyPr wrap="square" rtlCol="0">
            <a:spAutoFit/>
          </a:bodyPr>
          <a:lstStyle/>
          <a:p>
            <a:pPr marL="120650" lvl="0">
              <a:buSzPts val="1700"/>
            </a:pPr>
            <a:r>
              <a:rPr lang="en-US" sz="2800" u="sng" dirty="0">
                <a:solidFill>
                  <a:schemeClr val="bg1"/>
                </a:solidFill>
              </a:rPr>
              <a:t>Eligibility Review</a:t>
            </a:r>
            <a:r>
              <a:rPr lang="en-US" sz="2800" dirty="0">
                <a:solidFill>
                  <a:schemeClr val="bg1"/>
                </a:solidFill>
              </a:rPr>
              <a:t>:</a:t>
            </a:r>
            <a:br>
              <a:rPr lang="en-US" sz="2800" u="sng" dirty="0">
                <a:solidFill>
                  <a:schemeClr val="bg1"/>
                </a:solidFill>
              </a:rPr>
            </a:br>
            <a:r>
              <a:rPr lang="en-US" sz="2800" dirty="0">
                <a:solidFill>
                  <a:schemeClr val="bg1"/>
                </a:solidFill>
              </a:rPr>
              <a:t>Does the project meet programmatic goals?</a:t>
            </a:r>
          </a:p>
          <a:p>
            <a:pPr marL="120650" lvl="0">
              <a:spcBef>
                <a:spcPts val="1000"/>
              </a:spcBef>
              <a:buSzPts val="1700"/>
            </a:pPr>
            <a:endParaRPr lang="en-US" sz="2800" dirty="0">
              <a:solidFill>
                <a:schemeClr val="bg1"/>
              </a:solidFill>
            </a:endParaRPr>
          </a:p>
          <a:p>
            <a:pPr marL="120650" lvl="0">
              <a:spcBef>
                <a:spcPts val="1000"/>
              </a:spcBef>
              <a:buSzPts val="1700"/>
            </a:pPr>
            <a:r>
              <a:rPr lang="en-US" sz="2800" u="sng" dirty="0">
                <a:solidFill>
                  <a:schemeClr val="bg1"/>
                </a:solidFill>
              </a:rPr>
              <a:t>Financial Review</a:t>
            </a:r>
            <a:r>
              <a:rPr lang="en-US" sz="2800" dirty="0">
                <a:solidFill>
                  <a:schemeClr val="bg1"/>
                </a:solidFill>
              </a:rPr>
              <a:t>:</a:t>
            </a:r>
            <a:br>
              <a:rPr lang="en-US" sz="2800" u="sng" dirty="0">
                <a:solidFill>
                  <a:schemeClr val="bg1"/>
                </a:solidFill>
              </a:rPr>
            </a:br>
            <a:r>
              <a:rPr lang="en-US" sz="2800" dirty="0">
                <a:solidFill>
                  <a:schemeClr val="bg1"/>
                </a:solidFill>
              </a:rPr>
              <a:t>If eligible, applicant will be connected to resource partner to help complete the financial application.  </a:t>
            </a:r>
          </a:p>
        </p:txBody>
      </p:sp>
    </p:spTree>
    <p:extLst>
      <p:ext uri="{BB962C8B-B14F-4D97-AF65-F5344CB8AC3E}">
        <p14:creationId xmlns:p14="http://schemas.microsoft.com/office/powerpoint/2010/main" val="630012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F96D5D-695E-40CB-BE58-F35B8FA454C0}"/>
              </a:ext>
            </a:extLst>
          </p:cNvPr>
          <p:cNvPicPr>
            <a:picLocks noChangeAspect="1"/>
          </p:cNvPicPr>
          <p:nvPr/>
        </p:nvPicPr>
        <p:blipFill>
          <a:blip r:embed="rId2"/>
          <a:stretch>
            <a:fillRect/>
          </a:stretch>
        </p:blipFill>
        <p:spPr>
          <a:xfrm>
            <a:off x="7141847" y="1600201"/>
            <a:ext cx="3496306" cy="4525963"/>
          </a:xfrm>
          <a:prstGeom prst="rect">
            <a:avLst/>
          </a:prstGeom>
          <a:noFill/>
        </p:spPr>
      </p:pic>
      <p:sp>
        <p:nvSpPr>
          <p:cNvPr id="13" name="Content Placeholder 11">
            <a:extLst>
              <a:ext uri="{FF2B5EF4-FFF2-40B4-BE49-F238E27FC236}">
                <a16:creationId xmlns:a16="http://schemas.microsoft.com/office/drawing/2014/main" id="{9B915E1E-AB71-465D-BDCF-44B58B681989}"/>
              </a:ext>
            </a:extLst>
          </p:cNvPr>
          <p:cNvSpPr>
            <a:spLocks noGrp="1"/>
          </p:cNvSpPr>
          <p:nvPr>
            <p:ph sz="half" idx="1"/>
          </p:nvPr>
        </p:nvSpPr>
        <p:spPr>
          <a:xfrm>
            <a:off x="611236" y="1969738"/>
            <a:ext cx="5267050" cy="3595913"/>
          </a:xfrm>
        </p:spPr>
        <p:txBody>
          <a:bodyPr>
            <a:normAutofit/>
          </a:bodyPr>
          <a:lstStyle/>
          <a:p>
            <a:pPr marL="0" indent="0">
              <a:lnSpc>
                <a:spcPct val="90000"/>
              </a:lnSpc>
              <a:buNone/>
            </a:pPr>
            <a:r>
              <a:rPr lang="en-US" sz="2400" b="1" dirty="0"/>
              <a:t>Projects are evaluated for program fit based on the following:</a:t>
            </a:r>
          </a:p>
          <a:p>
            <a:pPr lvl="1">
              <a:lnSpc>
                <a:spcPct val="90000"/>
              </a:lnSpc>
            </a:pPr>
            <a:r>
              <a:rPr lang="en-US" dirty="0"/>
              <a:t>Committed to healthy foods</a:t>
            </a:r>
          </a:p>
          <a:p>
            <a:pPr lvl="1">
              <a:lnSpc>
                <a:spcPct val="90000"/>
              </a:lnSpc>
            </a:pPr>
            <a:r>
              <a:rPr lang="en-US" dirty="0"/>
              <a:t>Carried out in low-resource areas</a:t>
            </a:r>
          </a:p>
          <a:p>
            <a:pPr lvl="1">
              <a:lnSpc>
                <a:spcPct val="90000"/>
              </a:lnSpc>
            </a:pPr>
            <a:r>
              <a:rPr lang="en-US" dirty="0"/>
              <a:t>Carried out in underserved areas</a:t>
            </a:r>
          </a:p>
          <a:p>
            <a:pPr lvl="1">
              <a:lnSpc>
                <a:spcPct val="90000"/>
              </a:lnSpc>
            </a:pPr>
            <a:r>
              <a:rPr lang="en-US" dirty="0"/>
              <a:t>Led by experienced operators</a:t>
            </a:r>
          </a:p>
          <a:p>
            <a:pPr lvl="1">
              <a:lnSpc>
                <a:spcPct val="90000"/>
              </a:lnSpc>
            </a:pPr>
            <a:r>
              <a:rPr lang="en-US" dirty="0"/>
              <a:t>Integrated with community needs</a:t>
            </a:r>
          </a:p>
          <a:p>
            <a:pPr marL="457200" lvl="1" indent="0">
              <a:lnSpc>
                <a:spcPct val="90000"/>
              </a:lnSpc>
              <a:buNone/>
            </a:pPr>
            <a:endParaRPr lang="en-US" dirty="0"/>
          </a:p>
          <a:p>
            <a:pPr marL="0" indent="0" algn="ctr">
              <a:lnSpc>
                <a:spcPct val="90000"/>
              </a:lnSpc>
              <a:buNone/>
            </a:pPr>
            <a:r>
              <a:rPr lang="en-US" sz="2400" i="1" dirty="0">
                <a:solidFill>
                  <a:srgbClr val="5D4770"/>
                </a:solidFill>
                <a:hlinkClick r:id="rId3">
                  <a:extLst>
                    <a:ext uri="{A12FA001-AC4F-418D-AE19-62706E023703}">
                      <ahyp:hlinkClr xmlns:ahyp="http://schemas.microsoft.com/office/drawing/2018/hyperlinkcolor" val="tx"/>
                    </a:ext>
                  </a:extLst>
                </a:hlinkClick>
              </a:rPr>
              <a:t>www.kansashealthyfood.org</a:t>
            </a:r>
            <a:r>
              <a:rPr lang="en-US" sz="2400" i="1" dirty="0">
                <a:solidFill>
                  <a:srgbClr val="5D4770"/>
                </a:solidFill>
              </a:rPr>
              <a:t> </a:t>
            </a:r>
          </a:p>
        </p:txBody>
      </p:sp>
    </p:spTree>
    <p:extLst>
      <p:ext uri="{BB962C8B-B14F-4D97-AF65-F5344CB8AC3E}">
        <p14:creationId xmlns:p14="http://schemas.microsoft.com/office/powerpoint/2010/main" val="3359984601"/>
      </p:ext>
    </p:extLst>
  </p:cSld>
  <p:clrMapOvr>
    <a:masterClrMapping/>
  </p:clrMapOvr>
</p:sld>
</file>

<file path=ppt/theme/theme1.xml><?xml version="1.0" encoding="utf-8"?>
<a:theme xmlns:a="http://schemas.openxmlformats.org/drawingml/2006/main" name="KHF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HFI" id="{D5B2EFC6-118A-46E4-BC11-53F66B33374F}" vid="{290F913A-D989-4739-A5FA-59E79027AC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C4D29671EF7747B22C49865E20F8B0" ma:contentTypeVersion="13" ma:contentTypeDescription="Create a new document." ma:contentTypeScope="" ma:versionID="eb81b2b7e61c6fb7c57916481aaf0603">
  <xsd:schema xmlns:xsd="http://www.w3.org/2001/XMLSchema" xmlns:xs="http://www.w3.org/2001/XMLSchema" xmlns:p="http://schemas.microsoft.com/office/2006/metadata/properties" xmlns:ns2="88f0ec4e-6cbd-4b81-abe1-81c606c65889" xmlns:ns3="9742e224-d338-4cc3-a919-790ac2f02ef5" targetNamespace="http://schemas.microsoft.com/office/2006/metadata/properties" ma:root="true" ma:fieldsID="ec9193cc4171da0f1594688fbb2ccc8a" ns2:_="" ns3:_="">
    <xsd:import namespace="88f0ec4e-6cbd-4b81-abe1-81c606c65889"/>
    <xsd:import namespace="9742e224-d338-4cc3-a919-790ac2f02e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f0ec4e-6cbd-4b81-abe1-81c606c658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42e224-d338-4cc3-a919-790ac2f02e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106251-6AB2-43AF-AA02-E9E4C7A7949B}">
  <ds:schemaRefs>
    <ds:schemaRef ds:uri="http://schemas.microsoft.com/sharepoint/v3/contenttype/forms"/>
  </ds:schemaRefs>
</ds:datastoreItem>
</file>

<file path=customXml/itemProps2.xml><?xml version="1.0" encoding="utf-8"?>
<ds:datastoreItem xmlns:ds="http://schemas.openxmlformats.org/officeDocument/2006/customXml" ds:itemID="{71A67146-4757-4089-A56B-3F8E40DA412B}">
  <ds:schemaRefs>
    <ds:schemaRef ds:uri="9742e224-d338-4cc3-a919-790ac2f02ef5"/>
    <ds:schemaRef ds:uri="http://schemas.openxmlformats.org/package/2006/metadata/core-properties"/>
    <ds:schemaRef ds:uri="http://www.w3.org/XML/1998/namespace"/>
    <ds:schemaRef ds:uri="88f0ec4e-6cbd-4b81-abe1-81c606c65889"/>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700CADC6-E5A8-4311-99B6-08554684DA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f0ec4e-6cbd-4b81-abe1-81c606c65889"/>
    <ds:schemaRef ds:uri="9742e224-d338-4cc3-a919-790ac2f02e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RGI Theme</Template>
  <TotalTime>550</TotalTime>
  <Words>1590</Words>
  <Application>Microsoft Office PowerPoint</Application>
  <PresentationFormat>Widescreen</PresentationFormat>
  <Paragraphs>154</Paragraphs>
  <Slides>23</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KHFI</vt:lpstr>
      <vt:lpstr>Kansas Healthy Food Initiative Networked Convening July 20, 2021</vt:lpstr>
      <vt:lpstr>Background and Context</vt:lpstr>
      <vt:lpstr>PowerPoint Presentation</vt:lpstr>
      <vt:lpstr>PowerPoint Presentation</vt:lpstr>
      <vt:lpstr>As of March 2021:</vt:lpstr>
      <vt:lpstr>PowerPoint Presentation</vt:lpstr>
      <vt:lpstr>KHFI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KHFI Examples and Success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Healthy Food Initiative May 10, 2021</dc:title>
  <dc:creator>Erica Blair</dc:creator>
  <cp:lastModifiedBy>C Long</cp:lastModifiedBy>
  <cp:revision>2</cp:revision>
  <dcterms:created xsi:type="dcterms:W3CDTF">2021-05-10T17:30:03Z</dcterms:created>
  <dcterms:modified xsi:type="dcterms:W3CDTF">2021-07-20T14:32:16Z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0x0101002AC4D29671EF7747B22C49865E20F8B0</vt:lpwstr>
  </property>
</Properties>
</file>