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9" r:id="rId5"/>
    <p:sldId id="265" r:id="rId6"/>
    <p:sldId id="260" r:id="rId7"/>
    <p:sldId id="264" r:id="rId8"/>
    <p:sldId id="261" r:id="rId9"/>
    <p:sldId id="287" r:id="rId10"/>
    <p:sldId id="266" r:id="rId11"/>
    <p:sldId id="267" r:id="rId12"/>
    <p:sldId id="268" r:id="rId13"/>
    <p:sldId id="272" r:id="rId14"/>
    <p:sldId id="273" r:id="rId15"/>
    <p:sldId id="270" r:id="rId16"/>
    <p:sldId id="274" r:id="rId17"/>
    <p:sldId id="271" r:id="rId18"/>
    <p:sldId id="275" r:id="rId19"/>
    <p:sldId id="276" r:id="rId20"/>
    <p:sldId id="277" r:id="rId21"/>
    <p:sldId id="278" r:id="rId22"/>
    <p:sldId id="279" r:id="rId23"/>
    <p:sldId id="289" r:id="rId24"/>
    <p:sldId id="280" r:id="rId25"/>
    <p:sldId id="281" r:id="rId26"/>
    <p:sldId id="283" r:id="rId27"/>
    <p:sldId id="282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1AA381-1772-496D-B259-96966A69E52A}">
          <p14:sldIdLst>
            <p14:sldId id="259"/>
            <p14:sldId id="265"/>
            <p14:sldId id="260"/>
            <p14:sldId id="264"/>
            <p14:sldId id="261"/>
            <p14:sldId id="287"/>
            <p14:sldId id="266"/>
            <p14:sldId id="267"/>
            <p14:sldId id="268"/>
            <p14:sldId id="272"/>
            <p14:sldId id="273"/>
            <p14:sldId id="270"/>
            <p14:sldId id="274"/>
            <p14:sldId id="271"/>
            <p14:sldId id="275"/>
            <p14:sldId id="276"/>
            <p14:sldId id="277"/>
            <p14:sldId id="278"/>
            <p14:sldId id="279"/>
            <p14:sldId id="289"/>
            <p14:sldId id="280"/>
            <p14:sldId id="281"/>
            <p14:sldId id="283"/>
            <p14:sldId id="28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888"/>
    <a:srgbClr val="3883CE"/>
    <a:srgbClr val="5E9BD7"/>
    <a:srgbClr val="C8B6A7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8974" autoAdjust="0"/>
  </p:normalViewPr>
  <p:slideViewPr>
    <p:cSldViewPr snapToGrid="0">
      <p:cViewPr>
        <p:scale>
          <a:sx n="50" d="100"/>
          <a:sy n="50" d="100"/>
        </p:scale>
        <p:origin x="70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143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A3694D-3F8E-4031-B672-9512809ACFC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E0BD8EB-5839-4870-8D6C-CFEE2DB4F7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Montserrat SemiBold" panose="00000700000000000000" pitchFamily="50" charset="0"/>
            </a:rPr>
            <a:t>Inquiry tracker </a:t>
          </a:r>
          <a:r>
            <a:rPr lang="en-US" dirty="0">
              <a:latin typeface="Montserrat" panose="00000500000000000000" pitchFamily="50" charset="0"/>
            </a:rPr>
            <a:t>– for review and development of new TA resources</a:t>
          </a:r>
        </a:p>
      </dgm:t>
    </dgm:pt>
    <dgm:pt modelId="{C5F9486E-5CDD-4336-9560-4D48769A4220}" type="parTrans" cxnId="{9B3AC899-594E-441B-A4DC-4DE1AC6FACDD}">
      <dgm:prSet/>
      <dgm:spPr/>
      <dgm:t>
        <a:bodyPr/>
        <a:lstStyle/>
        <a:p>
          <a:endParaRPr lang="en-US"/>
        </a:p>
      </dgm:t>
    </dgm:pt>
    <dgm:pt modelId="{18DD63B3-C042-4BD2-A2F5-3C1E09AAC07D}" type="sibTrans" cxnId="{9B3AC899-594E-441B-A4DC-4DE1AC6FACDD}">
      <dgm:prSet/>
      <dgm:spPr/>
      <dgm:t>
        <a:bodyPr/>
        <a:lstStyle/>
        <a:p>
          <a:endParaRPr lang="en-US"/>
        </a:p>
      </dgm:t>
    </dgm:pt>
    <dgm:pt modelId="{01487C37-5D0C-4DFF-842F-ABD6DB9856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Montserrat SemiBold" panose="00000700000000000000" pitchFamily="50" charset="0"/>
            </a:rPr>
            <a:t>Literature database </a:t>
          </a:r>
          <a:r>
            <a:rPr lang="en-US" dirty="0">
              <a:latin typeface="Montserrat" panose="00000500000000000000" pitchFamily="50" charset="0"/>
            </a:rPr>
            <a:t>– for published knowledge to send or summarize</a:t>
          </a:r>
        </a:p>
      </dgm:t>
    </dgm:pt>
    <dgm:pt modelId="{5BCE2248-ECA6-496E-A516-7FC8D4437DFC}" type="parTrans" cxnId="{DD6515D1-9D97-4A89-BA72-CE3AAEE7CCD4}">
      <dgm:prSet/>
      <dgm:spPr/>
      <dgm:t>
        <a:bodyPr/>
        <a:lstStyle/>
        <a:p>
          <a:endParaRPr lang="en-US"/>
        </a:p>
      </dgm:t>
    </dgm:pt>
    <dgm:pt modelId="{ED06E0B6-0B43-482A-B976-0236ED2D2AEA}" type="sibTrans" cxnId="{DD6515D1-9D97-4A89-BA72-CE3AAEE7CCD4}">
      <dgm:prSet/>
      <dgm:spPr/>
      <dgm:t>
        <a:bodyPr/>
        <a:lstStyle/>
        <a:p>
          <a:endParaRPr lang="en-US"/>
        </a:p>
      </dgm:t>
    </dgm:pt>
    <dgm:pt modelId="{A0FB327E-2B6E-4894-9D4A-C3810B8215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Montserrat SemiBold" panose="00000700000000000000" pitchFamily="50" charset="0"/>
            </a:rPr>
            <a:t>Expertise directory </a:t>
          </a:r>
          <a:r>
            <a:rPr lang="en-US" dirty="0">
              <a:latin typeface="Montserrat" panose="00000500000000000000" pitchFamily="50" charset="0"/>
            </a:rPr>
            <a:t>– for referral among community practitioners</a:t>
          </a:r>
        </a:p>
      </dgm:t>
    </dgm:pt>
    <dgm:pt modelId="{3739DDBD-214D-4AA8-9B8A-C1E525800A35}" type="parTrans" cxnId="{6F9422A0-8F74-45A6-8A22-5D7E4AD43D07}">
      <dgm:prSet/>
      <dgm:spPr/>
      <dgm:t>
        <a:bodyPr/>
        <a:lstStyle/>
        <a:p>
          <a:endParaRPr lang="en-US"/>
        </a:p>
      </dgm:t>
    </dgm:pt>
    <dgm:pt modelId="{19D74284-1BD9-48ED-BF1B-CE4D3137D35E}" type="sibTrans" cxnId="{6F9422A0-8F74-45A6-8A22-5D7E4AD43D07}">
      <dgm:prSet/>
      <dgm:spPr/>
      <dgm:t>
        <a:bodyPr/>
        <a:lstStyle/>
        <a:p>
          <a:endParaRPr lang="en-US"/>
        </a:p>
      </dgm:t>
    </dgm:pt>
    <dgm:pt modelId="{EB0F1447-F968-43E9-9E33-106C950A13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Montserrat SemiBold" panose="00000700000000000000" pitchFamily="50" charset="0"/>
            </a:rPr>
            <a:t>In-house resources </a:t>
          </a:r>
          <a:r>
            <a:rPr lang="en-US" b="0" dirty="0">
              <a:latin typeface="Montserrat" panose="00000500000000000000" pitchFamily="50" charset="0"/>
            </a:rPr>
            <a:t>– </a:t>
          </a:r>
          <a:r>
            <a:rPr lang="en-US" dirty="0">
              <a:latin typeface="Montserrat" panose="00000500000000000000" pitchFamily="50" charset="0"/>
            </a:rPr>
            <a:t>for sharing work  and learnings from RGI (fact sheets, success stories)</a:t>
          </a:r>
        </a:p>
      </dgm:t>
    </dgm:pt>
    <dgm:pt modelId="{A25A9FD9-C5CE-4BFE-BEB8-8B76F7411051}" type="parTrans" cxnId="{C4576E57-2014-4288-B9FC-0B734D612327}">
      <dgm:prSet/>
      <dgm:spPr/>
      <dgm:t>
        <a:bodyPr/>
        <a:lstStyle/>
        <a:p>
          <a:endParaRPr lang="en-US"/>
        </a:p>
      </dgm:t>
    </dgm:pt>
    <dgm:pt modelId="{F980653A-2CD5-48FD-BCB6-E0240C761E19}" type="sibTrans" cxnId="{C4576E57-2014-4288-B9FC-0B734D612327}">
      <dgm:prSet/>
      <dgm:spPr/>
      <dgm:t>
        <a:bodyPr/>
        <a:lstStyle/>
        <a:p>
          <a:endParaRPr lang="en-US"/>
        </a:p>
      </dgm:t>
    </dgm:pt>
    <dgm:pt modelId="{51564811-F911-4FA6-ACAC-C2C52883F704}" type="pres">
      <dgm:prSet presAssocID="{ABA3694D-3F8E-4031-B672-9512809ACFCB}" presName="root" presStyleCnt="0">
        <dgm:presLayoutVars>
          <dgm:dir/>
          <dgm:resizeHandles val="exact"/>
        </dgm:presLayoutVars>
      </dgm:prSet>
      <dgm:spPr/>
    </dgm:pt>
    <dgm:pt modelId="{39528532-41F4-4923-A7DE-73D673856759}" type="pres">
      <dgm:prSet presAssocID="{FE0BD8EB-5839-4870-8D6C-CFEE2DB4F7E6}" presName="compNode" presStyleCnt="0"/>
      <dgm:spPr/>
    </dgm:pt>
    <dgm:pt modelId="{153ECF1F-F082-435B-AD1B-ECA05B70494F}" type="pres">
      <dgm:prSet presAssocID="{FE0BD8EB-5839-4870-8D6C-CFEE2DB4F7E6}" presName="bgRect" presStyleLbl="bgShp" presStyleIdx="0" presStyleCnt="4"/>
      <dgm:spPr>
        <a:solidFill>
          <a:srgbClr val="584264"/>
        </a:solidFill>
      </dgm:spPr>
    </dgm:pt>
    <dgm:pt modelId="{55302AEF-176E-4A8C-832E-9E05A459B7AD}" type="pres">
      <dgm:prSet presAssocID="{FE0BD8EB-5839-4870-8D6C-CFEE2DB4F7E6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F34A1E4-B915-44DF-945F-7461722A8003}" type="pres">
      <dgm:prSet presAssocID="{FE0BD8EB-5839-4870-8D6C-CFEE2DB4F7E6}" presName="spaceRect" presStyleCnt="0"/>
      <dgm:spPr/>
    </dgm:pt>
    <dgm:pt modelId="{95FE80F9-2934-4C36-80A5-85F002D257FC}" type="pres">
      <dgm:prSet presAssocID="{FE0BD8EB-5839-4870-8D6C-CFEE2DB4F7E6}" presName="parTx" presStyleLbl="revTx" presStyleIdx="0" presStyleCnt="4">
        <dgm:presLayoutVars>
          <dgm:chMax val="0"/>
          <dgm:chPref val="0"/>
        </dgm:presLayoutVars>
      </dgm:prSet>
      <dgm:spPr/>
    </dgm:pt>
    <dgm:pt modelId="{CE505D28-9BF9-4177-9216-9864B70219ED}" type="pres">
      <dgm:prSet presAssocID="{18DD63B3-C042-4BD2-A2F5-3C1E09AAC07D}" presName="sibTrans" presStyleCnt="0"/>
      <dgm:spPr/>
    </dgm:pt>
    <dgm:pt modelId="{3DBFC17A-DE81-444C-BD82-1F2BC0038FE0}" type="pres">
      <dgm:prSet presAssocID="{01487C37-5D0C-4DFF-842F-ABD6DB985665}" presName="compNode" presStyleCnt="0"/>
      <dgm:spPr/>
    </dgm:pt>
    <dgm:pt modelId="{DA1FF713-61C5-4A74-ABF7-064BFA05B9B6}" type="pres">
      <dgm:prSet presAssocID="{01487C37-5D0C-4DFF-842F-ABD6DB985665}" presName="bgRect" presStyleLbl="bgShp" presStyleIdx="1" presStyleCnt="4"/>
      <dgm:spPr>
        <a:solidFill>
          <a:schemeClr val="bg1">
            <a:lumMod val="50000"/>
          </a:schemeClr>
        </a:solidFill>
      </dgm:spPr>
    </dgm:pt>
    <dgm:pt modelId="{8EBDBA5A-1068-47EC-9359-6C05767391BC}" type="pres">
      <dgm:prSet presAssocID="{01487C37-5D0C-4DFF-842F-ABD6DB985665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86428D5-D598-4967-8ED7-3E43BA6DEE71}" type="pres">
      <dgm:prSet presAssocID="{01487C37-5D0C-4DFF-842F-ABD6DB985665}" presName="spaceRect" presStyleCnt="0"/>
      <dgm:spPr/>
    </dgm:pt>
    <dgm:pt modelId="{7483631C-A53E-4A18-BA22-699EA4C72F7E}" type="pres">
      <dgm:prSet presAssocID="{01487C37-5D0C-4DFF-842F-ABD6DB985665}" presName="parTx" presStyleLbl="revTx" presStyleIdx="1" presStyleCnt="4">
        <dgm:presLayoutVars>
          <dgm:chMax val="0"/>
          <dgm:chPref val="0"/>
        </dgm:presLayoutVars>
      </dgm:prSet>
      <dgm:spPr/>
    </dgm:pt>
    <dgm:pt modelId="{4482F481-BCF2-4263-89FB-020BF2F8E1B8}" type="pres">
      <dgm:prSet presAssocID="{ED06E0B6-0B43-482A-B976-0236ED2D2AEA}" presName="sibTrans" presStyleCnt="0"/>
      <dgm:spPr/>
    </dgm:pt>
    <dgm:pt modelId="{47800CD8-C64C-4714-A9FD-714E459B6752}" type="pres">
      <dgm:prSet presAssocID="{A0FB327E-2B6E-4894-9D4A-C3810B821526}" presName="compNode" presStyleCnt="0"/>
      <dgm:spPr/>
    </dgm:pt>
    <dgm:pt modelId="{6895E4B3-4DFF-4EC7-BF3C-498C78DC3ADE}" type="pres">
      <dgm:prSet presAssocID="{A0FB327E-2B6E-4894-9D4A-C3810B821526}" presName="bgRect" presStyleLbl="bgShp" presStyleIdx="2" presStyleCnt="4"/>
      <dgm:spPr>
        <a:solidFill>
          <a:srgbClr val="002060"/>
        </a:solidFill>
      </dgm:spPr>
    </dgm:pt>
    <dgm:pt modelId="{BB53BE42-669F-4BB4-BA89-084FB11A68A9}" type="pres">
      <dgm:prSet presAssocID="{A0FB327E-2B6E-4894-9D4A-C3810B821526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28DEFBE-CA41-49B0-8CF8-16F29C6E7798}" type="pres">
      <dgm:prSet presAssocID="{A0FB327E-2B6E-4894-9D4A-C3810B821526}" presName="spaceRect" presStyleCnt="0"/>
      <dgm:spPr/>
    </dgm:pt>
    <dgm:pt modelId="{77635ADF-CE85-4690-A52C-971CE92F9708}" type="pres">
      <dgm:prSet presAssocID="{A0FB327E-2B6E-4894-9D4A-C3810B821526}" presName="parTx" presStyleLbl="revTx" presStyleIdx="2" presStyleCnt="4">
        <dgm:presLayoutVars>
          <dgm:chMax val="0"/>
          <dgm:chPref val="0"/>
        </dgm:presLayoutVars>
      </dgm:prSet>
      <dgm:spPr/>
    </dgm:pt>
    <dgm:pt modelId="{F46A835F-A611-435D-9FCC-AF89DBADDAA0}" type="pres">
      <dgm:prSet presAssocID="{19D74284-1BD9-48ED-BF1B-CE4D3137D35E}" presName="sibTrans" presStyleCnt="0"/>
      <dgm:spPr/>
    </dgm:pt>
    <dgm:pt modelId="{AB562B44-CD50-430A-8D90-95D5A3C315B5}" type="pres">
      <dgm:prSet presAssocID="{EB0F1447-F968-43E9-9E33-106C950A13A9}" presName="compNode" presStyleCnt="0"/>
      <dgm:spPr/>
    </dgm:pt>
    <dgm:pt modelId="{552B10A0-8EFB-47AC-B3AE-B12B93AA82DD}" type="pres">
      <dgm:prSet presAssocID="{EB0F1447-F968-43E9-9E33-106C950A13A9}" presName="bgRect" presStyleLbl="bgShp" presStyleIdx="3" presStyleCnt="4"/>
      <dgm:spPr>
        <a:solidFill>
          <a:srgbClr val="7030A0"/>
        </a:solidFill>
      </dgm:spPr>
    </dgm:pt>
    <dgm:pt modelId="{F82E2B4E-D69A-4140-9EBC-93D2B4E034C1}" type="pres">
      <dgm:prSet presAssocID="{EB0F1447-F968-43E9-9E33-106C950A13A9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1ABF7D47-6659-427C-8796-A9EB3467F1FA}" type="pres">
      <dgm:prSet presAssocID="{EB0F1447-F968-43E9-9E33-106C950A13A9}" presName="spaceRect" presStyleCnt="0"/>
      <dgm:spPr/>
    </dgm:pt>
    <dgm:pt modelId="{7748BCF8-5F26-4779-BF48-89C2BA08E853}" type="pres">
      <dgm:prSet presAssocID="{EB0F1447-F968-43E9-9E33-106C950A13A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5D6C936-CAA3-4502-8C3E-516F19AD5311}" type="presOf" srcId="{FE0BD8EB-5839-4870-8D6C-CFEE2DB4F7E6}" destId="{95FE80F9-2934-4C36-80A5-85F002D257FC}" srcOrd="0" destOrd="0" presId="urn:microsoft.com/office/officeart/2018/2/layout/IconVerticalSolidList"/>
    <dgm:cxn modelId="{7E77F73B-EBC9-4CA4-881B-80C9C527B17B}" type="presOf" srcId="{01487C37-5D0C-4DFF-842F-ABD6DB985665}" destId="{7483631C-A53E-4A18-BA22-699EA4C72F7E}" srcOrd="0" destOrd="0" presId="urn:microsoft.com/office/officeart/2018/2/layout/IconVerticalSolidList"/>
    <dgm:cxn modelId="{C4576E57-2014-4288-B9FC-0B734D612327}" srcId="{ABA3694D-3F8E-4031-B672-9512809ACFCB}" destId="{EB0F1447-F968-43E9-9E33-106C950A13A9}" srcOrd="3" destOrd="0" parTransId="{A25A9FD9-C5CE-4BFE-BEB8-8B76F7411051}" sibTransId="{F980653A-2CD5-48FD-BCB6-E0240C761E19}"/>
    <dgm:cxn modelId="{E3835789-CF1B-469A-BAEC-C0C9C7EA3048}" type="presOf" srcId="{A0FB327E-2B6E-4894-9D4A-C3810B821526}" destId="{77635ADF-CE85-4690-A52C-971CE92F9708}" srcOrd="0" destOrd="0" presId="urn:microsoft.com/office/officeart/2018/2/layout/IconVerticalSolidList"/>
    <dgm:cxn modelId="{9B3AC899-594E-441B-A4DC-4DE1AC6FACDD}" srcId="{ABA3694D-3F8E-4031-B672-9512809ACFCB}" destId="{FE0BD8EB-5839-4870-8D6C-CFEE2DB4F7E6}" srcOrd="0" destOrd="0" parTransId="{C5F9486E-5CDD-4336-9560-4D48769A4220}" sibTransId="{18DD63B3-C042-4BD2-A2F5-3C1E09AAC07D}"/>
    <dgm:cxn modelId="{6F9422A0-8F74-45A6-8A22-5D7E4AD43D07}" srcId="{ABA3694D-3F8E-4031-B672-9512809ACFCB}" destId="{A0FB327E-2B6E-4894-9D4A-C3810B821526}" srcOrd="2" destOrd="0" parTransId="{3739DDBD-214D-4AA8-9B8A-C1E525800A35}" sibTransId="{19D74284-1BD9-48ED-BF1B-CE4D3137D35E}"/>
    <dgm:cxn modelId="{DD6515D1-9D97-4A89-BA72-CE3AAEE7CCD4}" srcId="{ABA3694D-3F8E-4031-B672-9512809ACFCB}" destId="{01487C37-5D0C-4DFF-842F-ABD6DB985665}" srcOrd="1" destOrd="0" parTransId="{5BCE2248-ECA6-496E-A516-7FC8D4437DFC}" sibTransId="{ED06E0B6-0B43-482A-B976-0236ED2D2AEA}"/>
    <dgm:cxn modelId="{BB26F2E6-BAB7-40E0-8E04-575DB02E5577}" type="presOf" srcId="{EB0F1447-F968-43E9-9E33-106C950A13A9}" destId="{7748BCF8-5F26-4779-BF48-89C2BA08E853}" srcOrd="0" destOrd="0" presId="urn:microsoft.com/office/officeart/2018/2/layout/IconVerticalSolidList"/>
    <dgm:cxn modelId="{FF31D5FC-D85E-4FC3-95AB-FFD90B9F65BD}" type="presOf" srcId="{ABA3694D-3F8E-4031-B672-9512809ACFCB}" destId="{51564811-F911-4FA6-ACAC-C2C52883F704}" srcOrd="0" destOrd="0" presId="urn:microsoft.com/office/officeart/2018/2/layout/IconVerticalSolidList"/>
    <dgm:cxn modelId="{87EB1A9A-4E14-43FE-922F-758EC89A0DD6}" type="presParOf" srcId="{51564811-F911-4FA6-ACAC-C2C52883F704}" destId="{39528532-41F4-4923-A7DE-73D673856759}" srcOrd="0" destOrd="0" presId="urn:microsoft.com/office/officeart/2018/2/layout/IconVerticalSolidList"/>
    <dgm:cxn modelId="{9F292873-B2D0-4C7E-A4A4-D6FD79A570AA}" type="presParOf" srcId="{39528532-41F4-4923-A7DE-73D673856759}" destId="{153ECF1F-F082-435B-AD1B-ECA05B70494F}" srcOrd="0" destOrd="0" presId="urn:microsoft.com/office/officeart/2018/2/layout/IconVerticalSolidList"/>
    <dgm:cxn modelId="{0090646E-2313-4624-8E37-F96674461B0D}" type="presParOf" srcId="{39528532-41F4-4923-A7DE-73D673856759}" destId="{55302AEF-176E-4A8C-832E-9E05A459B7AD}" srcOrd="1" destOrd="0" presId="urn:microsoft.com/office/officeart/2018/2/layout/IconVerticalSolidList"/>
    <dgm:cxn modelId="{95535FA5-176E-4290-9EA2-B2119CFCA03E}" type="presParOf" srcId="{39528532-41F4-4923-A7DE-73D673856759}" destId="{0F34A1E4-B915-44DF-945F-7461722A8003}" srcOrd="2" destOrd="0" presId="urn:microsoft.com/office/officeart/2018/2/layout/IconVerticalSolidList"/>
    <dgm:cxn modelId="{4E791820-22BC-4267-B91C-1AAE2710878B}" type="presParOf" srcId="{39528532-41F4-4923-A7DE-73D673856759}" destId="{95FE80F9-2934-4C36-80A5-85F002D257FC}" srcOrd="3" destOrd="0" presId="urn:microsoft.com/office/officeart/2018/2/layout/IconVerticalSolidList"/>
    <dgm:cxn modelId="{EE1D9520-902C-428D-B06C-324F21B36A8D}" type="presParOf" srcId="{51564811-F911-4FA6-ACAC-C2C52883F704}" destId="{CE505D28-9BF9-4177-9216-9864B70219ED}" srcOrd="1" destOrd="0" presId="urn:microsoft.com/office/officeart/2018/2/layout/IconVerticalSolidList"/>
    <dgm:cxn modelId="{84950BCC-53BD-4068-AB2C-CEC9B2FEC7BD}" type="presParOf" srcId="{51564811-F911-4FA6-ACAC-C2C52883F704}" destId="{3DBFC17A-DE81-444C-BD82-1F2BC0038FE0}" srcOrd="2" destOrd="0" presId="urn:microsoft.com/office/officeart/2018/2/layout/IconVerticalSolidList"/>
    <dgm:cxn modelId="{92DB666E-CD03-42FF-AA07-22A756B8D46A}" type="presParOf" srcId="{3DBFC17A-DE81-444C-BD82-1F2BC0038FE0}" destId="{DA1FF713-61C5-4A74-ABF7-064BFA05B9B6}" srcOrd="0" destOrd="0" presId="urn:microsoft.com/office/officeart/2018/2/layout/IconVerticalSolidList"/>
    <dgm:cxn modelId="{31F577D5-5926-49C4-8441-D93046E2E7CC}" type="presParOf" srcId="{3DBFC17A-DE81-444C-BD82-1F2BC0038FE0}" destId="{8EBDBA5A-1068-47EC-9359-6C05767391BC}" srcOrd="1" destOrd="0" presId="urn:microsoft.com/office/officeart/2018/2/layout/IconVerticalSolidList"/>
    <dgm:cxn modelId="{A42FC4B0-0CD0-4383-88A3-D3761CB940A8}" type="presParOf" srcId="{3DBFC17A-DE81-444C-BD82-1F2BC0038FE0}" destId="{886428D5-D598-4967-8ED7-3E43BA6DEE71}" srcOrd="2" destOrd="0" presId="urn:microsoft.com/office/officeart/2018/2/layout/IconVerticalSolidList"/>
    <dgm:cxn modelId="{BBFDAEE4-BFE6-4694-9A9F-3CAF94680DBB}" type="presParOf" srcId="{3DBFC17A-DE81-444C-BD82-1F2BC0038FE0}" destId="{7483631C-A53E-4A18-BA22-699EA4C72F7E}" srcOrd="3" destOrd="0" presId="urn:microsoft.com/office/officeart/2018/2/layout/IconVerticalSolidList"/>
    <dgm:cxn modelId="{33D004CB-8366-4C8A-BD66-3461202A4D6B}" type="presParOf" srcId="{51564811-F911-4FA6-ACAC-C2C52883F704}" destId="{4482F481-BCF2-4263-89FB-020BF2F8E1B8}" srcOrd="3" destOrd="0" presId="urn:microsoft.com/office/officeart/2018/2/layout/IconVerticalSolidList"/>
    <dgm:cxn modelId="{7DC13EAF-909D-417F-B48C-19BDC9CDB20D}" type="presParOf" srcId="{51564811-F911-4FA6-ACAC-C2C52883F704}" destId="{47800CD8-C64C-4714-A9FD-714E459B6752}" srcOrd="4" destOrd="0" presId="urn:microsoft.com/office/officeart/2018/2/layout/IconVerticalSolidList"/>
    <dgm:cxn modelId="{2C644A9A-35D6-42CD-89BA-17607AB84D90}" type="presParOf" srcId="{47800CD8-C64C-4714-A9FD-714E459B6752}" destId="{6895E4B3-4DFF-4EC7-BF3C-498C78DC3ADE}" srcOrd="0" destOrd="0" presId="urn:microsoft.com/office/officeart/2018/2/layout/IconVerticalSolidList"/>
    <dgm:cxn modelId="{7B28FAE3-FC6E-4257-AA69-B352A3573F16}" type="presParOf" srcId="{47800CD8-C64C-4714-A9FD-714E459B6752}" destId="{BB53BE42-669F-4BB4-BA89-084FB11A68A9}" srcOrd="1" destOrd="0" presId="urn:microsoft.com/office/officeart/2018/2/layout/IconVerticalSolidList"/>
    <dgm:cxn modelId="{420BA02F-C97A-491C-AD08-48431C0815D4}" type="presParOf" srcId="{47800CD8-C64C-4714-A9FD-714E459B6752}" destId="{328DEFBE-CA41-49B0-8CF8-16F29C6E7798}" srcOrd="2" destOrd="0" presId="urn:microsoft.com/office/officeart/2018/2/layout/IconVerticalSolidList"/>
    <dgm:cxn modelId="{08404A44-BDAB-4FD1-ACB5-A704D7657B9F}" type="presParOf" srcId="{47800CD8-C64C-4714-A9FD-714E459B6752}" destId="{77635ADF-CE85-4690-A52C-971CE92F9708}" srcOrd="3" destOrd="0" presId="urn:microsoft.com/office/officeart/2018/2/layout/IconVerticalSolidList"/>
    <dgm:cxn modelId="{474663D5-994F-4A54-A253-118769C5FB03}" type="presParOf" srcId="{51564811-F911-4FA6-ACAC-C2C52883F704}" destId="{F46A835F-A611-435D-9FCC-AF89DBADDAA0}" srcOrd="5" destOrd="0" presId="urn:microsoft.com/office/officeart/2018/2/layout/IconVerticalSolidList"/>
    <dgm:cxn modelId="{CD1589AA-260E-4229-8C74-1045529FCE9E}" type="presParOf" srcId="{51564811-F911-4FA6-ACAC-C2C52883F704}" destId="{AB562B44-CD50-430A-8D90-95D5A3C315B5}" srcOrd="6" destOrd="0" presId="urn:microsoft.com/office/officeart/2018/2/layout/IconVerticalSolidList"/>
    <dgm:cxn modelId="{858A5DF6-ED5F-4C0A-927A-3DC00DC81550}" type="presParOf" srcId="{AB562B44-CD50-430A-8D90-95D5A3C315B5}" destId="{552B10A0-8EFB-47AC-B3AE-B12B93AA82DD}" srcOrd="0" destOrd="0" presId="urn:microsoft.com/office/officeart/2018/2/layout/IconVerticalSolidList"/>
    <dgm:cxn modelId="{D0BE96BB-8A3B-4366-AE66-71E8E0B3EC9C}" type="presParOf" srcId="{AB562B44-CD50-430A-8D90-95D5A3C315B5}" destId="{F82E2B4E-D69A-4140-9EBC-93D2B4E034C1}" srcOrd="1" destOrd="0" presId="urn:microsoft.com/office/officeart/2018/2/layout/IconVerticalSolidList"/>
    <dgm:cxn modelId="{1E8571D5-BEE4-47C4-B1A4-A4D21B4C1E54}" type="presParOf" srcId="{AB562B44-CD50-430A-8D90-95D5A3C315B5}" destId="{1ABF7D47-6659-427C-8796-A9EB3467F1FA}" srcOrd="2" destOrd="0" presId="urn:microsoft.com/office/officeart/2018/2/layout/IconVerticalSolidList"/>
    <dgm:cxn modelId="{8A62C587-9B99-4907-B105-8F6DE1E32D1D}" type="presParOf" srcId="{AB562B44-CD50-430A-8D90-95D5A3C315B5}" destId="{7748BCF8-5F26-4779-BF48-89C2BA08E8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ECF1F-F082-435B-AD1B-ECA05B70494F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rgbClr val="5842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02AEF-176E-4A8C-832E-9E05A459B7AD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E80F9-2934-4C36-80A5-85F002D257FC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Montserrat SemiBold" panose="00000700000000000000" pitchFamily="50" charset="0"/>
            </a:rPr>
            <a:t>Inquiry tracker </a:t>
          </a:r>
          <a:r>
            <a:rPr lang="en-US" sz="1800" kern="1200" dirty="0">
              <a:latin typeface="Montserrat" panose="00000500000000000000" pitchFamily="50" charset="0"/>
            </a:rPr>
            <a:t>– for review and development of new TA resources</a:t>
          </a:r>
        </a:p>
      </dsp:txBody>
      <dsp:txXfrm>
        <a:off x="1429899" y="2442"/>
        <a:ext cx="5083704" cy="1238008"/>
      </dsp:txXfrm>
    </dsp:sp>
    <dsp:sp modelId="{DA1FF713-61C5-4A74-ABF7-064BFA05B9B6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DBA5A-1068-47EC-9359-6C05767391BC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3631C-A53E-4A18-BA22-699EA4C72F7E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Montserrat SemiBold" panose="00000700000000000000" pitchFamily="50" charset="0"/>
            </a:rPr>
            <a:t>Literature database </a:t>
          </a:r>
          <a:r>
            <a:rPr lang="en-US" sz="1800" kern="1200" dirty="0">
              <a:latin typeface="Montserrat" panose="00000500000000000000" pitchFamily="50" charset="0"/>
            </a:rPr>
            <a:t>– for published knowledge to send or summarize</a:t>
          </a:r>
        </a:p>
      </dsp:txBody>
      <dsp:txXfrm>
        <a:off x="1429899" y="1549953"/>
        <a:ext cx="5083704" cy="1238008"/>
      </dsp:txXfrm>
    </dsp:sp>
    <dsp:sp modelId="{6895E4B3-4DFF-4EC7-BF3C-498C78DC3ADE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3BE42-669F-4BB4-BA89-084FB11A68A9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35ADF-CE85-4690-A52C-971CE92F9708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Montserrat SemiBold" panose="00000700000000000000" pitchFamily="50" charset="0"/>
            </a:rPr>
            <a:t>Expertise directory </a:t>
          </a:r>
          <a:r>
            <a:rPr lang="en-US" sz="1800" kern="1200" dirty="0">
              <a:latin typeface="Montserrat" panose="00000500000000000000" pitchFamily="50" charset="0"/>
            </a:rPr>
            <a:t>– for referral among community practitioners</a:t>
          </a:r>
        </a:p>
      </dsp:txBody>
      <dsp:txXfrm>
        <a:off x="1429899" y="3097464"/>
        <a:ext cx="5083704" cy="1238008"/>
      </dsp:txXfrm>
    </dsp:sp>
    <dsp:sp modelId="{552B10A0-8EFB-47AC-B3AE-B12B93AA82DD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E2B4E-D69A-4140-9EBC-93D2B4E034C1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8BCF8-5F26-4779-BF48-89C2BA08E853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Montserrat SemiBold" panose="00000700000000000000" pitchFamily="50" charset="0"/>
            </a:rPr>
            <a:t>In-house resources </a:t>
          </a:r>
          <a:r>
            <a:rPr lang="en-US" sz="1800" b="0" kern="1200" dirty="0">
              <a:latin typeface="Montserrat" panose="00000500000000000000" pitchFamily="50" charset="0"/>
            </a:rPr>
            <a:t>– </a:t>
          </a:r>
          <a:r>
            <a:rPr lang="en-US" sz="1800" kern="1200" dirty="0">
              <a:latin typeface="Montserrat" panose="00000500000000000000" pitchFamily="50" charset="0"/>
            </a:rPr>
            <a:t>for sharing work  and learnings from RGI (fact sheets, success stories)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3D1EC-BDDA-44B7-B9FE-E0A4CBF5AC5C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3B4F7-EAB3-4074-8ED6-4EDC12692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3B4F7-EAB3-4074-8ED6-4EDC12692B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Bullet #1:  Bird, E.  (2020).  “Food insecurity in the US increasingly linked to obesity.”  </a:t>
            </a:r>
            <a:r>
              <a:rPr lang="en-US" b="0" i="1" dirty="0"/>
              <a:t>Medical News Today. https://</a:t>
            </a:r>
            <a:r>
              <a:rPr lang="en-US" b="0" i="1" dirty="0" err="1"/>
              <a:t>www.medicalnewstoday.com</a:t>
            </a:r>
            <a:r>
              <a:rPr lang="en-US" b="0" i="1" dirty="0"/>
              <a:t>/articles/food-insecurity-in-the-us-increasingly-linked-to-obesity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3B4F7-EAB3-4074-8ED6-4EDC12692B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5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3B4F7-EAB3-4074-8ED6-4EDC12692B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0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12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9E59-6E12-4F84-B3B1-685CD47F62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9464" y="322021"/>
            <a:ext cx="5730240" cy="3353347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bg1"/>
                </a:solidFill>
                <a:latin typeface="Montserrat Medium" panose="00000600000000000000" pitchFamily="50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1371E-D867-4B2C-BAB4-81661E5890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9464" y="4099549"/>
            <a:ext cx="5730240" cy="8686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 + Date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DAA3C0-10DD-4F83-A3E5-32EB878B0A29}"/>
              </a:ext>
            </a:extLst>
          </p:cNvPr>
          <p:cNvCxnSpPr/>
          <p:nvPr userDrawn="1"/>
        </p:nvCxnSpPr>
        <p:spPr>
          <a:xfrm>
            <a:off x="3897631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plant, fresh, broccoli&#10;&#10;Description automatically generated">
            <a:extLst>
              <a:ext uri="{FF2B5EF4-FFF2-40B4-BE49-F238E27FC236}">
                <a16:creationId xmlns:a16="http://schemas.microsoft.com/office/drawing/2014/main" id="{65F7FA0E-8F2C-4C7A-9508-24CF9E501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r="16777"/>
          <a:stretch/>
        </p:blipFill>
        <p:spPr>
          <a:xfrm>
            <a:off x="0" y="0"/>
            <a:ext cx="389763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0DE60E-FF2A-4679-B81C-F0F073E3D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bg>
      <p:bgPr>
        <a:solidFill>
          <a:srgbClr val="C8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B875-7544-4E18-BD56-F5FACC42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" y="457200"/>
            <a:ext cx="6020959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48488-5A70-49CD-A4B1-AC39C2A88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546" y="2261937"/>
            <a:ext cx="6020959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FCA15FC-D7F8-4961-AE08-1E6384F21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46232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00950-1220-4C90-B4BA-1678DD27670E}"/>
              </a:ext>
            </a:extLst>
          </p:cNvPr>
          <p:cNvCxnSpPr/>
          <p:nvPr userDrawn="1"/>
        </p:nvCxnSpPr>
        <p:spPr>
          <a:xfrm>
            <a:off x="6946232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40CA2FC-2DAE-49BA-A462-36649A23C8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" y="6183605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D38680B-B54E-4DF9-B2C9-9C80EFB22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6B1AB4E-3998-407A-A6A1-8DC6CB58D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DC25C5-DEF7-45D2-91CF-FF90C96F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962" y="4572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4FDD119-618D-40F9-BA8F-5EB2606BC86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860962" y="2261937"/>
            <a:ext cx="5448717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57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512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D3E09A-D96C-42EC-B575-EA5BE94DF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60165E0-29E2-41F9-A006-DE85FCC3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962" y="4572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F7F1FD-0BBA-4537-8D22-2446215A6D44}"/>
              </a:ext>
            </a:extLst>
          </p:cNvPr>
          <p:cNvCxnSpPr/>
          <p:nvPr userDrawn="1"/>
        </p:nvCxnSpPr>
        <p:spPr>
          <a:xfrm>
            <a:off x="5245767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097CEF7-703F-41B3-96FB-E75BEB6515F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860962" y="2261937"/>
            <a:ext cx="5448717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033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bg>
      <p:bgPr>
        <a:solidFill>
          <a:srgbClr val="808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D3E09A-D96C-42EC-B575-EA5BE94DF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60165E0-29E2-41F9-A006-DE85FCC3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962" y="4572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F7F1FD-0BBA-4537-8D22-2446215A6D44}"/>
              </a:ext>
            </a:extLst>
          </p:cNvPr>
          <p:cNvCxnSpPr/>
          <p:nvPr userDrawn="1"/>
        </p:nvCxnSpPr>
        <p:spPr>
          <a:xfrm>
            <a:off x="5245767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2E32B8-2764-4BCF-AC19-192B66A351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860962" y="2261937"/>
            <a:ext cx="5448717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06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Pr>
        <a:solidFill>
          <a:srgbClr val="C8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D3E09A-D96C-42EC-B575-EA5BE94DF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60165E0-29E2-41F9-A006-DE85FCC3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962" y="4572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619FC21-5E8D-4354-B941-B2E74DDDF6B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860962" y="2261937"/>
            <a:ext cx="5448717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F7F1FD-0BBA-4537-8D22-2446215A6D44}"/>
              </a:ext>
            </a:extLst>
          </p:cNvPr>
          <p:cNvCxnSpPr/>
          <p:nvPr userDrawn="1"/>
        </p:nvCxnSpPr>
        <p:spPr>
          <a:xfrm>
            <a:off x="5245767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54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D3E09A-D96C-42EC-B575-EA5BE94DF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60165E0-29E2-41F9-A006-DE85FCC3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611" y="2590800"/>
            <a:ext cx="4093702" cy="1676400"/>
          </a:xfrm>
        </p:spPr>
        <p:txBody>
          <a:bodyPr anchor="ctr">
            <a:normAutofit/>
          </a:bodyPr>
          <a:lstStyle>
            <a:lvl1pPr algn="l"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1807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D3E09A-D96C-42EC-B575-EA5BE94DF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60165E0-29E2-41F9-A006-DE85FCC3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053389"/>
            <a:ext cx="12192000" cy="48046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726" y="220320"/>
            <a:ext cx="10876547" cy="1676400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98638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401" y="25908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512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06150-C0E3-4535-923E-555317488F6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ontserrat" panose="00000500000000000000" pitchFamily="50" charset="0"/>
              </a:rPr>
              <a:t>Text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4CB6291-C646-4C1A-8B1B-539645CC3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7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401" y="25908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C8B6A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06150-C0E3-4535-923E-555317488F6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ontserrat" panose="00000500000000000000" pitchFamily="50" charset="0"/>
              </a:rPr>
              <a:t>Text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41A6BB7-0513-4101-B6FE-C172436B9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7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401" y="2590800"/>
            <a:ext cx="5448717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06150-C0E3-4535-923E-555317488F6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ontserrat" panose="00000500000000000000" pitchFamily="50" charset="0"/>
              </a:rPr>
              <a:t>Text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E5085F-01F3-49E1-8AFA-266BC5CD5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3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ECD7-E430-435F-83A0-C824ACF6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42A68-3D76-47DB-9380-9CF43D7A5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E311B-E6A6-4293-BC05-01835511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3FC7CAF-D916-47AE-BA6A-603DFD2E2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61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06150-C0E3-4535-923E-555317488F6E}"/>
              </a:ext>
            </a:extLst>
          </p:cNvPr>
          <p:cNvSpPr/>
          <p:nvPr userDrawn="1"/>
        </p:nvSpPr>
        <p:spPr>
          <a:xfrm>
            <a:off x="7897092" y="0"/>
            <a:ext cx="4294908" cy="6858000"/>
          </a:xfrm>
          <a:prstGeom prst="rect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Montserrat" panose="00000500000000000000" pitchFamily="5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02423B-726F-41A7-873C-A775F9D3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94284"/>
            <a:ext cx="5260109" cy="2069432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5128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1EA39A8-BFB6-4A4A-9A7C-C34DD424B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89917" y="929940"/>
            <a:ext cx="3414350" cy="523136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D755D4A-21D0-4716-AC99-64BF199BE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254000" y="6161986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12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06150-C0E3-4535-923E-555317488F6E}"/>
              </a:ext>
            </a:extLst>
          </p:cNvPr>
          <p:cNvSpPr/>
          <p:nvPr userDrawn="1"/>
        </p:nvSpPr>
        <p:spPr>
          <a:xfrm>
            <a:off x="7897092" y="0"/>
            <a:ext cx="4294908" cy="6858000"/>
          </a:xfrm>
          <a:prstGeom prst="rect">
            <a:avLst/>
          </a:prstGeom>
          <a:solidFill>
            <a:srgbClr val="C8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Montserrat" panose="00000500000000000000" pitchFamily="5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02423B-726F-41A7-873C-A775F9D3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94284"/>
            <a:ext cx="5260109" cy="2069432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C8B6A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1EA39A8-BFB6-4A4A-9A7C-C34DD424B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89917" y="929940"/>
            <a:ext cx="3414350" cy="523136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5F7174D-B911-43F1-8AAD-3A870329D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254000" y="6161986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9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D06150-C0E3-4535-923E-555317488F6E}"/>
              </a:ext>
            </a:extLst>
          </p:cNvPr>
          <p:cNvSpPr/>
          <p:nvPr userDrawn="1"/>
        </p:nvSpPr>
        <p:spPr>
          <a:xfrm>
            <a:off x="7897092" y="0"/>
            <a:ext cx="4294908" cy="6858000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Montserrat" panose="00000500000000000000" pitchFamily="50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02423B-726F-41A7-873C-A775F9D3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94284"/>
            <a:ext cx="5260109" cy="2069432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8082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1EA39A8-BFB6-4A4A-9A7C-C34DD424B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89917" y="929940"/>
            <a:ext cx="3414350" cy="523136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DE98596-064A-4E6B-9277-002643DB0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254000" y="6161986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7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148" y="344904"/>
            <a:ext cx="4920536" cy="3665622"/>
          </a:xfrm>
        </p:spPr>
        <p:txBody>
          <a:bodyPr anchor="t">
            <a:noAutofit/>
          </a:bodyPr>
          <a:lstStyle>
            <a:lvl1pPr>
              <a:defRPr sz="7200">
                <a:solidFill>
                  <a:srgbClr val="51288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E5085F-01F3-49E1-8AFA-266BC5CD5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73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44B1536-F5E6-4536-899E-9CF1FFE58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6" y="344904"/>
            <a:ext cx="4920536" cy="3665622"/>
          </a:xfrm>
        </p:spPr>
        <p:txBody>
          <a:bodyPr anchor="t">
            <a:noAutofit/>
          </a:bodyPr>
          <a:lstStyle>
            <a:lvl1pPr algn="r">
              <a:defRPr sz="7200">
                <a:solidFill>
                  <a:srgbClr val="51288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E5085F-01F3-49E1-8AFA-266BC5CD5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34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A3CF-2469-4AC0-B7FF-84246BCE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EED9C-95BE-4372-9811-BFF834367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689B7-AA64-4B19-B5DB-0EBDF63DA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419E09-758C-468C-93DE-501473B5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6ED86DC-ACB4-41F5-A0B6-9FF18683B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9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FAF66-EFF0-4B0E-903C-EE0CDA3F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8C829-BFC8-48A7-9956-843E82B3E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F9251-B7AE-4EFA-BA04-600A6EE9A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63ED9-C327-4655-81A6-3F00D5F0E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A36F6-C4D7-4D68-87B9-D04731DE5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D2837C-26BD-4202-BDC9-88DDAAA5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6B1BC8C-9DE5-4120-8DD5-2C04D77FE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7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FF30-410B-41E3-800E-1589496D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8D01BB-81D1-496F-BAAB-15E97285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BE819DE-0391-402E-B376-FBB0203F4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274-055B-43DB-B4F4-85D078BD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6C56179-4572-4507-B725-2DAEBF3FA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4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1191-CCD9-45DF-9F14-26383997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1D15-F478-45D6-94CE-1DDAAFEC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4A381-43B1-4F14-B715-4054F17B8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B77410-EE34-4CCE-A52F-3ABE0C9F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DEADFF5-E3BB-4829-A985-E22290A9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512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ECD7-E430-435F-83A0-C824ACF6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42A68-3D76-47DB-9380-9CF43D7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E311B-E6A6-4293-BC05-01835511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08C8DD-4B6C-447B-BCA5-B535B57622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96CED-B85A-4592-B5FD-68B7E6D52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8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B875-7544-4E18-BD56-F5FACC42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FB9B5-3DB0-42BA-930C-B70DB43E3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48488-5A70-49CD-A4B1-AC39C2A88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82DC03-3BE9-4867-B7E1-15B684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B8A8470-6FAF-40C2-B8DC-B588FF527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95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A0B83-C45E-4319-AB88-6FF682F9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E9D02-D5D8-4CE5-B2A6-E489F2C13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8A8A6E-B428-468B-8335-41F193A5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5D76640-62E6-4091-8CB1-9C27F7BEA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75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3679A-86F5-40F6-BEB3-D5B5FEDBD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2D331-2F25-4D66-83C5-D73DAA583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7B43B1-C2C7-4A6E-B4BC-1E24B992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CEA316E-3ED7-4232-9CF0-4EDB47FAC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1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808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ECD7-E430-435F-83A0-C824ACF6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42A68-3D76-47DB-9380-9CF43D7A5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E311B-E6A6-4293-BC05-01835511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08C8DD-4B6C-447B-BCA5-B535B57622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698CB9-5CD2-462C-88A6-FC72DBAC7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9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C8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ECD7-E430-435F-83A0-C824ACF6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42A68-3D76-47DB-9380-9CF43D7A5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E311B-E6A6-4293-BC05-01835511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08C8DD-4B6C-447B-BCA5-B535B57622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2229F-567C-47B7-8A29-AF06D0964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2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30F4-926B-47A4-AB38-7B4BC4465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6134"/>
            <a:ext cx="10515600" cy="2105878"/>
          </a:xfrm>
        </p:spPr>
        <p:txBody>
          <a:bodyPr anchor="b">
            <a:normAutofit/>
          </a:bodyPr>
          <a:lstStyle>
            <a:lvl1pPr>
              <a:defRPr sz="6600">
                <a:solidFill>
                  <a:srgbClr val="512888"/>
                </a:solidFill>
              </a:defRPr>
            </a:lvl1pPr>
          </a:lstStyle>
          <a:p>
            <a:r>
              <a:rPr lang="en-US" dirty="0"/>
              <a:t>New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C0A5C-A889-4439-BCB9-1C9FB83697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4290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054E8-D860-488E-BF3D-004BE3AA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C8DD-4B6C-447B-BCA5-B535B57622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7835F23-15E4-4801-B2FA-125B1C011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8747080" y="6185799"/>
            <a:ext cx="3171163" cy="5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0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B65ECCB-DAD0-41EC-9A23-E138334A10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6493" r="16850" b="26246"/>
          <a:stretch/>
        </p:blipFill>
        <p:spPr>
          <a:xfrm>
            <a:off x="254000" y="6161986"/>
            <a:ext cx="3171163" cy="532263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DF8B509-8BB9-483A-85AE-41B226783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46232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D49A05-5C59-4BA5-A7E1-45B92ADB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57200"/>
            <a:ext cx="6034505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8F611D3-30EA-4024-B2E7-EFD4192BD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000" y="2261937"/>
            <a:ext cx="6034505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30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512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B875-7544-4E18-BD56-F5FACC42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" y="457200"/>
            <a:ext cx="6020959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FCA15FC-D7F8-4961-AE08-1E6384F21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46232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00950-1220-4C90-B4BA-1678DD27670E}"/>
              </a:ext>
            </a:extLst>
          </p:cNvPr>
          <p:cNvCxnSpPr/>
          <p:nvPr userDrawn="1"/>
        </p:nvCxnSpPr>
        <p:spPr>
          <a:xfrm>
            <a:off x="6946232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23E6E2-C5E6-4D2A-BEB6-FC62F3B5F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546" y="2261937"/>
            <a:ext cx="6020959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78194-C6AB-4252-9E46-F57512793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" y="6183605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1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Pr>
        <a:solidFill>
          <a:srgbClr val="808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B875-7544-4E18-BD56-F5FACC42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" y="457200"/>
            <a:ext cx="6020959" cy="1676400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E52DD6-BF9F-4DC9-A46A-E2F71962A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" y="6183605"/>
            <a:ext cx="3171163" cy="489023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FCA15FC-D7F8-4961-AE08-1E6384F21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46232" y="0"/>
            <a:ext cx="5245767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00950-1220-4C90-B4BA-1678DD27670E}"/>
              </a:ext>
            </a:extLst>
          </p:cNvPr>
          <p:cNvCxnSpPr/>
          <p:nvPr userDrawn="1"/>
        </p:nvCxnSpPr>
        <p:spPr>
          <a:xfrm>
            <a:off x="6946232" y="0"/>
            <a:ext cx="0" cy="6854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98AB511-A638-4ECF-8E1B-317446757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546" y="2261937"/>
            <a:ext cx="6020959" cy="36070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54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C2105-2124-43E7-A4AE-4D299FEF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87B44-E5DB-4416-8408-CEA740874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664F4-8639-4E7A-8DF5-712DFBAF6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Montserrat" panose="00000500000000000000" pitchFamily="50" charset="0"/>
              </a:defRPr>
            </a:lvl1pPr>
          </a:lstStyle>
          <a:p>
            <a:fld id="{9E08C8DD-4B6C-447B-BCA5-B535B57622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2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1" r:id="rId4"/>
    <p:sldLayoutId id="2147483662" r:id="rId5"/>
    <p:sldLayoutId id="2147483651" r:id="rId6"/>
    <p:sldLayoutId id="2147483664" r:id="rId7"/>
    <p:sldLayoutId id="2147483665" r:id="rId8"/>
    <p:sldLayoutId id="2147483672" r:id="rId9"/>
    <p:sldLayoutId id="2147483671" r:id="rId10"/>
    <p:sldLayoutId id="2147483667" r:id="rId11"/>
    <p:sldLayoutId id="2147483666" r:id="rId12"/>
    <p:sldLayoutId id="2147483673" r:id="rId13"/>
    <p:sldLayoutId id="2147483674" r:id="rId14"/>
    <p:sldLayoutId id="2147483677" r:id="rId15"/>
    <p:sldLayoutId id="2147483678" r:id="rId16"/>
    <p:sldLayoutId id="2147483668" r:id="rId17"/>
    <p:sldLayoutId id="2147483669" r:id="rId18"/>
    <p:sldLayoutId id="2147483670" r:id="rId19"/>
    <p:sldLayoutId id="2147483681" r:id="rId20"/>
    <p:sldLayoutId id="2147483684" r:id="rId21"/>
    <p:sldLayoutId id="2147483685" r:id="rId22"/>
    <p:sldLayoutId id="2147483675" r:id="rId23"/>
    <p:sldLayoutId id="2147483676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  <p:sldLayoutId id="2147483658" r:id="rId31"/>
    <p:sldLayoutId id="214748365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SemiBold" panose="000007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Medium" panose="000006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ruralgrocery.org/resources/RGToolkit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ralgrocery.org/" TargetMode="External"/><Relationship Id="rId2" Type="http://schemas.openxmlformats.org/officeDocument/2006/relationships/hyperlink" Target="mailto:rgi@ksu.ed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yfoodpolicyproject.org/about/key-definition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5DC7E-9CD4-4463-B646-6A044DE44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9464" y="614121"/>
            <a:ext cx="5730240" cy="3353347"/>
          </a:xfrm>
        </p:spPr>
        <p:txBody>
          <a:bodyPr/>
          <a:lstStyle/>
          <a:p>
            <a:r>
              <a:rPr lang="en-US" dirty="0"/>
              <a:t>Rural Grocery Initiative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4F7B7F-A2DB-480E-9C1B-21AA4DE7A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9464" y="4493249"/>
            <a:ext cx="5730240" cy="868680"/>
          </a:xfrm>
        </p:spPr>
        <p:txBody>
          <a:bodyPr/>
          <a:lstStyle/>
          <a:p>
            <a:r>
              <a:rPr lang="en-US" dirty="0"/>
              <a:t>June 21, 2021</a:t>
            </a:r>
          </a:p>
        </p:txBody>
      </p:sp>
    </p:spTree>
    <p:extLst>
      <p:ext uri="{BB962C8B-B14F-4D97-AF65-F5344CB8AC3E}">
        <p14:creationId xmlns:p14="http://schemas.microsoft.com/office/powerpoint/2010/main" val="3081740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1;p33">
            <a:extLst>
              <a:ext uri="{FF2B5EF4-FFF2-40B4-BE49-F238E27FC236}">
                <a16:creationId xmlns:a16="http://schemas.microsoft.com/office/drawing/2014/main" id="{A0AF6642-67F4-4CAD-A5FA-C2A224B3CDB6}"/>
              </a:ext>
            </a:extLst>
          </p:cNvPr>
          <p:cNvSpPr txBox="1">
            <a:spLocks/>
          </p:cNvSpPr>
          <p:nvPr/>
        </p:nvSpPr>
        <p:spPr>
          <a:xfrm>
            <a:off x="219621" y="207331"/>
            <a:ext cx="8116306" cy="60639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095" indent="-3429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Rural grocery stores in KS, on average,</a:t>
            </a:r>
            <a:r>
              <a:rPr lang="en-US" sz="2000" b="1" dirty="0">
                <a:solidFill>
                  <a:srgbClr val="000000"/>
                </a:solidFill>
                <a:latin typeface="Montserrat" panose="00000500000000000000" pitchFamily="50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Montserrat SemiBold" panose="00000700000000000000" pitchFamily="50" charset="0"/>
              </a:rPr>
              <a:t>contribute $644,000</a:t>
            </a:r>
            <a:r>
              <a:rPr lang="en-US" sz="2000" dirty="0">
                <a:solidFill>
                  <a:srgbClr val="000000"/>
                </a:solidFill>
                <a:latin typeface="Montserrat SemiBold" panose="00000700000000000000" pitchFamily="50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to the local economy (Miller, 2015).</a:t>
            </a:r>
          </a:p>
          <a:p>
            <a:pPr marL="546095" indent="-342900">
              <a:spcBef>
                <a:spcPts val="120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Independent grocery stores generate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$135 million</a:t>
            </a: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 in</a:t>
            </a:r>
            <a:b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state and local tax dollars across Kansas (National</a:t>
            </a:r>
            <a:b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Grocers Association, 2021).</a:t>
            </a:r>
            <a:endParaRPr lang="en-US" sz="2000" dirty="0">
              <a:solidFill>
                <a:srgbClr val="000000"/>
              </a:solidFill>
              <a:highlight>
                <a:srgbClr val="FFFF00"/>
              </a:highlight>
              <a:latin typeface="Montserrat" panose="00000500000000000000" pitchFamily="50" charset="0"/>
            </a:endParaRPr>
          </a:p>
          <a:p>
            <a:pPr marL="546095" indent="-342900">
              <a:spcBef>
                <a:spcPts val="120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Kansas rural grocery stores provide, on average,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17 </a:t>
            </a:r>
            <a:r>
              <a:rPr lang="en-US" sz="2000" dirty="0">
                <a:solidFill>
                  <a:srgbClr val="7030A0"/>
                </a:solidFill>
                <a:latin typeface="Montserrat SemiBold" panose="00000700000000000000" pitchFamily="50" charset="0"/>
              </a:rPr>
              <a:t>local jobs</a:t>
            </a:r>
            <a:r>
              <a:rPr lang="en-U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(CECD, 2008; Miller, 2015).</a:t>
            </a:r>
          </a:p>
          <a:p>
            <a:pPr marL="850900" lvl="1" indent="-285750"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6 full time; 11 part time</a:t>
            </a:r>
          </a:p>
          <a:p>
            <a:pPr marL="546095" indent="-342900">
              <a:spcBef>
                <a:spcPts val="120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SNAP and WIC benefits provide </a:t>
            </a:r>
            <a:r>
              <a:rPr lang="en-US" sz="2000" dirty="0">
                <a:solidFill>
                  <a:srgbClr val="7030A0"/>
                </a:solidFill>
                <a:latin typeface="Montserrat SemiBold" panose="00000700000000000000" pitchFamily="50" charset="0"/>
              </a:rPr>
              <a:t>economic stimulus</a:t>
            </a:r>
            <a:br>
              <a:rPr lang="en-US" sz="2000" dirty="0">
                <a:solidFill>
                  <a:srgbClr val="7030A0"/>
                </a:solidFill>
                <a:latin typeface="Montserrat SemiBold" panose="00000700000000000000" pitchFamily="50" charset="0"/>
              </a:rPr>
            </a:b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Montserrat" panose="00000500000000000000" pitchFamily="50" charset="0"/>
              </a:rPr>
              <a:t>Chrisinger</a:t>
            </a: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, 2015; Reinhardt, 2018).</a:t>
            </a:r>
          </a:p>
          <a:p>
            <a:pPr marL="850900" lvl="1" indent="-285750"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</a:rPr>
              <a:t>SNAP puts food dollars directly and indirectly into local economies. </a:t>
            </a:r>
          </a:p>
          <a:p>
            <a:pPr marL="850900" lvl="1" indent="-285750">
              <a:spcBef>
                <a:spcPts val="1200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</a:rPr>
              <a:t>Food Dollar Leakage: Local grocery stores are critical for capturing SNAP dollars</a:t>
            </a:r>
            <a:endParaRPr lang="en-US" sz="2000" dirty="0">
              <a:solidFill>
                <a:srgbClr val="000000"/>
              </a:solidFill>
              <a:latin typeface="Montserrat" panose="00000500000000000000" pitchFamily="50" charset="0"/>
            </a:endParaRPr>
          </a:p>
          <a:p>
            <a:pPr marL="546095" indent="-342900">
              <a:spcBef>
                <a:spcPts val="120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Locally-owned, small business have a larger </a:t>
            </a:r>
            <a:r>
              <a:rPr lang="en-US" sz="2000" dirty="0">
                <a:solidFill>
                  <a:srgbClr val="7030A0"/>
                </a:solidFill>
                <a:latin typeface="Montserrat SemiBold" panose="00000700000000000000" pitchFamily="50" charset="0"/>
              </a:rPr>
              <a:t>economic multiplier</a:t>
            </a:r>
            <a:r>
              <a:rPr lang="en-U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(KSU Ag Econ study, 2020).</a:t>
            </a:r>
          </a:p>
          <a:p>
            <a:pPr marL="546095" indent="-342900">
              <a:spcBef>
                <a:spcPts val="1200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Grocery stores are</a:t>
            </a:r>
            <a:r>
              <a:rPr lang="en-US" sz="2000" b="1" dirty="0">
                <a:solidFill>
                  <a:srgbClr val="7030A0"/>
                </a:solidFill>
                <a:latin typeface="Montserrat" panose="00000500000000000000" pitchFamily="50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Montserrat SemiBold" panose="00000700000000000000" pitchFamily="50" charset="0"/>
              </a:rPr>
              <a:t>resilient businesses </a:t>
            </a:r>
            <a:r>
              <a:rPr lang="en-US" sz="2000" dirty="0">
                <a:solidFill>
                  <a:srgbClr val="000000"/>
                </a:solidFill>
                <a:latin typeface="Montserrat" panose="00000500000000000000" pitchFamily="50" charset="0"/>
              </a:rPr>
              <a:t>in economic downturn times (Keen, 2011).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0B3E71-9992-45FA-89A5-9E40DCF8AF7D}"/>
              </a:ext>
            </a:extLst>
          </p:cNvPr>
          <p:cNvSpPr/>
          <p:nvPr/>
        </p:nvSpPr>
        <p:spPr>
          <a:xfrm>
            <a:off x="8186920" y="544224"/>
            <a:ext cx="3785459" cy="3785459"/>
          </a:xfrm>
          <a:prstGeom prst="ellipse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ED143A-F50C-4B60-A6A4-C0BF97C2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919" y="544224"/>
            <a:ext cx="3785460" cy="3785459"/>
          </a:xfrm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98373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3864DE-F942-43D4-A092-BF684EFF0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b="90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9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60B3E71-9992-45FA-89A5-9E40DCF8AF7D}"/>
              </a:ext>
            </a:extLst>
          </p:cNvPr>
          <p:cNvSpPr/>
          <p:nvPr/>
        </p:nvSpPr>
        <p:spPr>
          <a:xfrm>
            <a:off x="8186920" y="544224"/>
            <a:ext cx="3785459" cy="3785459"/>
          </a:xfrm>
          <a:prstGeom prst="ellipse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ED143A-F50C-4B60-A6A4-C0BF97C2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919" y="544224"/>
            <a:ext cx="3785460" cy="3785459"/>
          </a:xfrm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Healthy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Food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5" name="Google Shape;161;p33">
            <a:extLst>
              <a:ext uri="{FF2B5EF4-FFF2-40B4-BE49-F238E27FC236}">
                <a16:creationId xmlns:a16="http://schemas.microsoft.com/office/drawing/2014/main" id="{57E12A3D-A970-4195-9925-4A758F8AAB32}"/>
              </a:ext>
            </a:extLst>
          </p:cNvPr>
          <p:cNvSpPr txBox="1">
            <a:spLocks/>
          </p:cNvSpPr>
          <p:nvPr/>
        </p:nvSpPr>
        <p:spPr>
          <a:xfrm>
            <a:off x="268390" y="276447"/>
            <a:ext cx="7672975" cy="60373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0395" indent="-457200">
              <a:spcBef>
                <a:spcPts val="2400"/>
              </a:spcBef>
              <a:buSzPct val="100000"/>
              <a:buFont typeface="+mj-lt"/>
              <a:buAutoNum type="arabicPeriod"/>
            </a:pPr>
            <a:r>
              <a:rPr lang="en-US" sz="2400" dirty="0">
                <a:latin typeface="Montserrat" panose="00000500000000000000" pitchFamily="50" charset="0"/>
              </a:rPr>
              <a:t>Food insecurity is linked to </a:t>
            </a:r>
            <a: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  <a:t>chronic illnesses </a:t>
            </a:r>
            <a:r>
              <a:rPr lang="en-US" sz="2400" dirty="0">
                <a:latin typeface="Montserrat" panose="00000500000000000000" pitchFamily="50" charset="0"/>
              </a:rPr>
              <a:t>such as heart disease, type 2 diabetes, and obesity (Bird, 2020).</a:t>
            </a:r>
            <a:endParaRPr lang="en-US" sz="2400" dirty="0">
              <a:solidFill>
                <a:srgbClr val="000000"/>
              </a:solidFill>
              <a:latin typeface="Montserrat" panose="00000500000000000000" pitchFamily="50" charset="0"/>
            </a:endParaRPr>
          </a:p>
          <a:p>
            <a:pPr marL="660395" indent="-457200">
              <a:spcBef>
                <a:spcPts val="2400"/>
              </a:spcBef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Rural areas suffer the </a:t>
            </a:r>
            <a: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  <a:t>highest obesity rates</a:t>
            </a:r>
            <a:b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in the nation (Center for Study of Rural</a:t>
            </a:r>
            <a:b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America, 2006).</a:t>
            </a:r>
          </a:p>
          <a:p>
            <a:pPr marL="660395" indent="-457200">
              <a:spcBef>
                <a:spcPts val="2400"/>
              </a:spcBef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Presence of grocery stores in non-metro</a:t>
            </a:r>
            <a:b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counties is </a:t>
            </a:r>
            <a:r>
              <a:rPr lang="en-US" sz="2400" b="1" dirty="0">
                <a:solidFill>
                  <a:srgbClr val="512888"/>
                </a:solidFill>
                <a:latin typeface="Montserrat SemiBold" panose="00000700000000000000" pitchFamily="50" charset="0"/>
              </a:rPr>
              <a:t>inversely associated</a:t>
            </a:r>
            <a:r>
              <a:rPr lang="en-US" sz="2400" b="1" dirty="0">
                <a:solidFill>
                  <a:srgbClr val="512888"/>
                </a:solidFill>
                <a:latin typeface="Montserrat" panose="00000500000000000000" pitchFamily="50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with incidence of obesity (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50" charset="0"/>
              </a:rPr>
              <a:t>Jilcott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, 2011). </a:t>
            </a:r>
          </a:p>
          <a:p>
            <a:pPr marL="660395" indent="-457200">
              <a:spcBef>
                <a:spcPts val="2400"/>
              </a:spcBef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Grocery stores offer </a:t>
            </a:r>
            <a: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  <a:t>more healthy</a:t>
            </a:r>
            <a:b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</a:br>
            <a: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  <a:t>foods at lower cost</a:t>
            </a:r>
            <a:r>
              <a:rPr lang="en-US" sz="2400" dirty="0">
                <a:solidFill>
                  <a:srgbClr val="000000"/>
                </a:solidFill>
                <a:latin typeface="Montserrat SemiBold" panose="00000700000000000000" pitchFamily="50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than rural convenience</a:t>
            </a:r>
            <a:b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stores (</a:t>
            </a:r>
            <a:r>
              <a:rPr lang="en-US" sz="2400" dirty="0" err="1">
                <a:solidFill>
                  <a:srgbClr val="000000"/>
                </a:solidFill>
                <a:latin typeface="Montserrat" panose="00000500000000000000" pitchFamily="50" charset="0"/>
              </a:rPr>
              <a:t>Liese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, 2007).</a:t>
            </a:r>
          </a:p>
        </p:txBody>
      </p:sp>
    </p:spTree>
    <p:extLst>
      <p:ext uri="{BB962C8B-B14F-4D97-AF65-F5344CB8AC3E}">
        <p14:creationId xmlns:p14="http://schemas.microsoft.com/office/powerpoint/2010/main" val="31996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indoor, ceiling, marketplace&#10;&#10;Description automatically generated">
            <a:extLst>
              <a:ext uri="{FF2B5EF4-FFF2-40B4-BE49-F238E27FC236}">
                <a16:creationId xmlns:a16="http://schemas.microsoft.com/office/drawing/2014/main" id="{8156D0F2-B0CE-4321-97CE-07B76623D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1" b="73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8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60B3E71-9992-45FA-89A5-9E40DCF8AF7D}"/>
              </a:ext>
            </a:extLst>
          </p:cNvPr>
          <p:cNvSpPr/>
          <p:nvPr/>
        </p:nvSpPr>
        <p:spPr>
          <a:xfrm>
            <a:off x="8186920" y="544224"/>
            <a:ext cx="3785459" cy="3785459"/>
          </a:xfrm>
          <a:prstGeom prst="ellipse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ED143A-F50C-4B60-A6A4-C0BF97C2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919" y="544224"/>
            <a:ext cx="3785460" cy="3785459"/>
          </a:xfrm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Community Hubs</a:t>
            </a:r>
          </a:p>
        </p:txBody>
      </p:sp>
      <p:sp>
        <p:nvSpPr>
          <p:cNvPr id="8" name="Google Shape;161;p33">
            <a:extLst>
              <a:ext uri="{FF2B5EF4-FFF2-40B4-BE49-F238E27FC236}">
                <a16:creationId xmlns:a16="http://schemas.microsoft.com/office/drawing/2014/main" id="{661E7FE0-4284-40A7-B86D-AECE1CBEF455}"/>
              </a:ext>
            </a:extLst>
          </p:cNvPr>
          <p:cNvSpPr txBox="1">
            <a:spLocks/>
          </p:cNvSpPr>
          <p:nvPr/>
        </p:nvSpPr>
        <p:spPr>
          <a:xfrm>
            <a:off x="219620" y="544224"/>
            <a:ext cx="10039948" cy="57678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0395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Grocery stores function as </a:t>
            </a:r>
            <a: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  <a:t>anchors</a:t>
            </a: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 of</a:t>
            </a:r>
            <a:b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community life.</a:t>
            </a:r>
          </a:p>
          <a:p>
            <a:pPr marL="1003295" lvl="1" indent="-342900">
              <a:spcBef>
                <a:spcPts val="1200"/>
              </a:spcBef>
              <a:buSzPct val="100000"/>
            </a:pPr>
            <a:r>
              <a:rPr lang="en-US" dirty="0">
                <a:solidFill>
                  <a:srgbClr val="000000"/>
                </a:solidFill>
              </a:rPr>
              <a:t>Help form community identity</a:t>
            </a:r>
          </a:p>
          <a:p>
            <a:pPr marL="1003295" lvl="1" indent="-342900">
              <a:spcBef>
                <a:spcPts val="1200"/>
              </a:spcBef>
              <a:buSzPct val="100000"/>
            </a:pPr>
            <a:r>
              <a:rPr lang="en-US" dirty="0">
                <a:solidFill>
                  <a:srgbClr val="000000"/>
                </a:solidFill>
              </a:rPr>
              <a:t>Familiar places where community bonds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are created and sustained</a:t>
            </a:r>
          </a:p>
          <a:p>
            <a:pPr marL="1003295" lvl="1" indent="-342900">
              <a:spcBef>
                <a:spcPts val="1200"/>
              </a:spcBef>
              <a:buSzPct val="100000"/>
            </a:pPr>
            <a:r>
              <a:rPr lang="en-US" dirty="0">
                <a:solidFill>
                  <a:srgbClr val="000000"/>
                </a:solidFill>
              </a:rPr>
              <a:t>Build social capital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pPr marL="660395" indent="-457200">
              <a:spcBef>
                <a:spcPts val="1200"/>
              </a:spcBef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Grocery stores provide public </a:t>
            </a:r>
            <a:r>
              <a:rPr lang="en-US" sz="2400" dirty="0">
                <a:solidFill>
                  <a:srgbClr val="512888"/>
                </a:solidFill>
                <a:latin typeface="Montserrat SemiBold" panose="00000700000000000000" pitchFamily="50" charset="0"/>
              </a:rPr>
              <a:t>gathering places</a:t>
            </a:r>
            <a:b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</a:br>
            <a:r>
              <a:rPr lang="en-US" sz="2400" dirty="0">
                <a:solidFill>
                  <a:srgbClr val="000000"/>
                </a:solidFill>
                <a:latin typeface="Montserrat" panose="00000500000000000000" pitchFamily="50" charset="0"/>
              </a:rPr>
              <a:t>for community members to connect.</a:t>
            </a:r>
          </a:p>
          <a:p>
            <a:pPr marL="1003295" lvl="1" indent="-342900">
              <a:spcBef>
                <a:spcPts val="1200"/>
              </a:spcBef>
              <a:buSzPct val="100000"/>
            </a:pPr>
            <a:r>
              <a:rPr lang="en-US" dirty="0">
                <a:solidFill>
                  <a:srgbClr val="000000"/>
                </a:solidFill>
              </a:rPr>
              <a:t>Cafes, delis</a:t>
            </a:r>
          </a:p>
          <a:p>
            <a:pPr marL="1003295" lvl="1" indent="-342900">
              <a:spcBef>
                <a:spcPts val="1200"/>
              </a:spcBef>
              <a:buSzPct val="100000"/>
            </a:pPr>
            <a:r>
              <a:rPr lang="en-US" dirty="0">
                <a:solidFill>
                  <a:srgbClr val="000000"/>
                </a:solidFill>
              </a:rPr>
              <a:t>Clubs, libraries, art galleries</a:t>
            </a:r>
          </a:p>
          <a:p>
            <a:pPr marL="1003295" lvl="1" indent="-342900">
              <a:spcBef>
                <a:spcPts val="1200"/>
              </a:spcBef>
              <a:buSzPct val="100000"/>
            </a:pPr>
            <a:r>
              <a:rPr lang="en-US" dirty="0">
                <a:solidFill>
                  <a:srgbClr val="000000"/>
                </a:solidFill>
              </a:rPr>
              <a:t>Neutral spaces for face-to-face small talk</a:t>
            </a:r>
            <a:endParaRPr lang="en-US" dirty="0">
              <a:solidFill>
                <a:srgbClr val="00000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9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4EA2AD-9DAB-46AD-B02D-EC2EBDA1D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7D9520-9621-4B30-AE81-19982EC40F13}"/>
              </a:ext>
            </a:extLst>
          </p:cNvPr>
          <p:cNvSpPr/>
          <p:nvPr/>
        </p:nvSpPr>
        <p:spPr>
          <a:xfrm>
            <a:off x="2540000" y="6440269"/>
            <a:ext cx="7886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</a:rPr>
              <a:t>https://www.kauffman.org/currents/because-of-three-coolers-mildred-dances-on-saturday-nights/</a:t>
            </a:r>
          </a:p>
        </p:txBody>
      </p:sp>
    </p:spTree>
    <p:extLst>
      <p:ext uri="{BB962C8B-B14F-4D97-AF65-F5344CB8AC3E}">
        <p14:creationId xmlns:p14="http://schemas.microsoft.com/office/powerpoint/2010/main" val="49269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9A2EF0-FAD8-445B-8C3B-89C26058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018"/>
            <a:ext cx="10515600" cy="2612303"/>
          </a:xfrm>
        </p:spPr>
        <p:txBody>
          <a:bodyPr>
            <a:normAutofit/>
          </a:bodyPr>
          <a:lstStyle/>
          <a:p>
            <a:r>
              <a:rPr lang="en-US" dirty="0"/>
              <a:t>Solutions to address lack of food access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83BD9-9420-4A2A-BBAC-70CB2CA83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29545"/>
            <a:ext cx="10515600" cy="1500187"/>
          </a:xfrm>
        </p:spPr>
        <p:txBody>
          <a:bodyPr/>
          <a:lstStyle/>
          <a:p>
            <a:r>
              <a:rPr lang="en-US" dirty="0">
                <a:latin typeface="Montserrat" panose="00000500000000000000" pitchFamily="50" charset="0"/>
              </a:rPr>
              <a:t>Rial Carver, Rural Grocery Initiative</a:t>
            </a:r>
          </a:p>
        </p:txBody>
      </p:sp>
    </p:spTree>
    <p:extLst>
      <p:ext uri="{BB962C8B-B14F-4D97-AF65-F5344CB8AC3E}">
        <p14:creationId xmlns:p14="http://schemas.microsoft.com/office/powerpoint/2010/main" val="1079528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text, outdoor, sky, building&#10;&#10;Description automatically generated">
            <a:extLst>
              <a:ext uri="{FF2B5EF4-FFF2-40B4-BE49-F238E27FC236}">
                <a16:creationId xmlns:a16="http://schemas.microsoft.com/office/drawing/2014/main" id="{0E2B3951-363D-4DBE-8D3F-E3F9C506EC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37941"/>
          <a:stretch/>
        </p:blipFill>
        <p:spPr>
          <a:xfrm rot="21281173">
            <a:off x="-310336" y="-467319"/>
            <a:ext cx="6189739" cy="8092092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1BD939-6AE6-4FE2-BB62-432C173E011A}"/>
              </a:ext>
            </a:extLst>
          </p:cNvPr>
          <p:cNvSpPr/>
          <p:nvPr/>
        </p:nvSpPr>
        <p:spPr>
          <a:xfrm>
            <a:off x="5528930" y="0"/>
            <a:ext cx="6663070" cy="6858000"/>
          </a:xfrm>
          <a:prstGeom prst="rect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3B7DC57-361E-4B8E-AE86-2863BF2E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Grocery Initiative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8B106D-E8B0-463A-B9A0-33B33E4C1E6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860962" y="2261937"/>
            <a:ext cx="5877382" cy="3607051"/>
          </a:xfrm>
        </p:spPr>
        <p:txBody>
          <a:bodyPr>
            <a:normAutofit/>
          </a:bodyPr>
          <a:lstStyle/>
          <a:p>
            <a:r>
              <a:rPr lang="en-US" sz="2800" dirty="0"/>
              <a:t>The mission of the Rural Grocery Initiative is to provide resources to help sustain and enhance independently-owned rural grocery stores. RGI assists communities and citizens to strengthen rural grocery operations and improve access to healthy foods.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33667F-246B-4359-8D3E-9E2D522A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281960-E028-4F60-BB3D-3097814B8D6C}"/>
              </a:ext>
            </a:extLst>
          </p:cNvPr>
          <p:cNvCxnSpPr/>
          <p:nvPr/>
        </p:nvCxnSpPr>
        <p:spPr>
          <a:xfrm>
            <a:off x="5521472" y="-42530"/>
            <a:ext cx="0" cy="703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66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, building, outdoor, curb&#10;&#10;Description automatically generated">
            <a:extLst>
              <a:ext uri="{FF2B5EF4-FFF2-40B4-BE49-F238E27FC236}">
                <a16:creationId xmlns:a16="http://schemas.microsoft.com/office/drawing/2014/main" id="{118D20B0-E957-4BC2-AD79-59BFF17E65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34135"/>
          <a:stretch/>
        </p:blipFill>
        <p:spPr>
          <a:xfrm>
            <a:off x="6946232" y="0"/>
            <a:ext cx="5245767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1DA8C3-F28F-44CE-97BD-F4AED3CE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455431"/>
            <a:ext cx="6034505" cy="751367"/>
          </a:xfrm>
        </p:spPr>
        <p:txBody>
          <a:bodyPr>
            <a:normAutofit/>
          </a:bodyPr>
          <a:lstStyle/>
          <a:p>
            <a:r>
              <a:rPr lang="en-US" sz="4400" dirty="0"/>
              <a:t>What does RGI do?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877734-6A38-452E-821B-73959E490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000" y="1335136"/>
            <a:ext cx="6034505" cy="452163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Provides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technical assistance </a:t>
            </a:r>
            <a:r>
              <a:rPr lang="en-US" sz="2000" dirty="0"/>
              <a:t>to grocers and communities related to rural grocery stores and/or healthy food access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Conducts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research </a:t>
            </a:r>
            <a:r>
              <a:rPr lang="en-US" sz="2000" dirty="0"/>
              <a:t>on relevant rural grocery and food access issues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Develops and maintains the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Rural Grocery Toolkit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Hosts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educational events </a:t>
            </a:r>
            <a:r>
              <a:rPr lang="en-US" sz="2000" dirty="0"/>
              <a:t>and the biennial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National Rural Grocery Summit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Serves as Food Access Organization for </a:t>
            </a:r>
            <a:r>
              <a:rPr lang="en-US" sz="2000" dirty="0">
                <a:solidFill>
                  <a:srgbClr val="512888"/>
                </a:solidFill>
                <a:latin typeface="Montserrat SemiBold" panose="00000700000000000000" pitchFamily="50" charset="0"/>
              </a:rPr>
              <a:t>Kansas Healthy Food Initiative</a:t>
            </a:r>
            <a:endParaRPr lang="en-US" sz="1800" dirty="0">
              <a:solidFill>
                <a:srgbClr val="512888"/>
              </a:solidFill>
              <a:latin typeface="Montserrat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4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792371D9-59E9-4F8A-A1F7-848D03746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068311"/>
              </p:ext>
            </p:extLst>
          </p:nvPr>
        </p:nvGraphicFramePr>
        <p:xfrm>
          <a:off x="5219700" y="486287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2D669E9A-2703-4A2E-8C25-AA529E85E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481" y="1097078"/>
            <a:ext cx="4676037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E335-D855-4A8E-BBFE-FD6F1C54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Access &amp; Food Insecurity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7C07E-0B15-40C0-BD29-62BCFACA0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b="1" dirty="0">
                <a:latin typeface="Montserrat SemiBold" panose="00000700000000000000" pitchFamily="50" charset="0"/>
              </a:rPr>
              <a:t>Understanding food access in Kansas</a:t>
            </a:r>
            <a:br>
              <a:rPr lang="en-US" dirty="0"/>
            </a:br>
            <a:r>
              <a:rPr lang="en-US" dirty="0">
                <a:latin typeface="Montserrat "/>
              </a:rPr>
              <a:t>Erica Blair</a:t>
            </a:r>
            <a:br>
              <a:rPr lang="en-US" dirty="0"/>
            </a:br>
            <a:endParaRPr lang="en-US" dirty="0"/>
          </a:p>
          <a:p>
            <a:pPr marL="457200" indent="-457200"/>
            <a:r>
              <a:rPr lang="en" b="1" dirty="0">
                <a:latin typeface="Montserrat SemiBold" panose="00000700000000000000" pitchFamily="50" charset="0"/>
              </a:rPr>
              <a:t>Why does it matter?</a:t>
            </a:r>
            <a:br>
              <a:rPr lang="en" dirty="0"/>
            </a:br>
            <a:r>
              <a:rPr lang="en-US" dirty="0">
                <a:latin typeface="Montserrat" panose="00000500000000000000" pitchFamily="50" charset="0"/>
              </a:rPr>
              <a:t>Dr. David Procter</a:t>
            </a:r>
            <a:br>
              <a:rPr lang="en-US" dirty="0"/>
            </a:br>
            <a:endParaRPr lang="en-US" dirty="0"/>
          </a:p>
          <a:p>
            <a:pPr marL="457200" indent="-457200"/>
            <a:r>
              <a:rPr lang="en-US" b="1" dirty="0">
                <a:latin typeface="Montserrat SemiBold" panose="00000700000000000000" pitchFamily="50" charset="0"/>
              </a:rPr>
              <a:t>Solutions to address lack of food access</a:t>
            </a:r>
            <a:br>
              <a:rPr lang="en-US" b="1" dirty="0"/>
            </a:br>
            <a:r>
              <a:rPr lang="en-US" dirty="0">
                <a:latin typeface="Montserrat" panose="00000500000000000000" pitchFamily="50" charset="0"/>
              </a:rPr>
              <a:t>Rial Carver</a:t>
            </a:r>
          </a:p>
        </p:txBody>
      </p:sp>
    </p:spTree>
    <p:extLst>
      <p:ext uri="{BB962C8B-B14F-4D97-AF65-F5344CB8AC3E}">
        <p14:creationId xmlns:p14="http://schemas.microsoft.com/office/powerpoint/2010/main" val="707908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24C31E-8829-4E50-829D-0B48AA1C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47134"/>
            <a:ext cx="6034505" cy="1457410"/>
          </a:xfrm>
        </p:spPr>
        <p:txBody>
          <a:bodyPr>
            <a:normAutofit/>
          </a:bodyPr>
          <a:lstStyle/>
          <a:p>
            <a:r>
              <a:rPr lang="en-US" dirty="0"/>
              <a:t>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9DD7E-C0E5-4988-9868-890D9C7C5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001" y="2117557"/>
            <a:ext cx="5473032" cy="375143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Rural Grocery Survey, 2008 and 2021</a:t>
            </a:r>
          </a:p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Expanding healthy food access by strengthening social capital,  2017</a:t>
            </a:r>
          </a:p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Increasing Healthful Food Choice &amp; Strengthening Rural Grocery Store through Nutritional Education and Labeling,  2014-2017</a:t>
            </a:r>
          </a:p>
        </p:txBody>
      </p:sp>
      <p:pic>
        <p:nvPicPr>
          <p:cNvPr id="18" name="Picture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31EE3223-C2A5-4DFB-9C31-32A526EE00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>
            <a:fillRect/>
          </a:stretch>
        </p:blipFill>
        <p:spPr>
          <a:xfrm>
            <a:off x="6096000" y="0"/>
            <a:ext cx="6095999" cy="6858000"/>
          </a:xfrm>
        </p:spPr>
      </p:pic>
    </p:spTree>
    <p:extLst>
      <p:ext uri="{BB962C8B-B14F-4D97-AF65-F5344CB8AC3E}">
        <p14:creationId xmlns:p14="http://schemas.microsoft.com/office/powerpoint/2010/main" val="327038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301004A-9E74-4EE4-8C1B-97D48CBA3E95}"/>
              </a:ext>
            </a:extLst>
          </p:cNvPr>
          <p:cNvSpPr txBox="1">
            <a:spLocks/>
          </p:cNvSpPr>
          <p:nvPr/>
        </p:nvSpPr>
        <p:spPr>
          <a:xfrm>
            <a:off x="870992" y="3440508"/>
            <a:ext cx="4896786" cy="96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For existing rural grocery store owners: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en-US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A8E5040-6B8B-4D98-887A-056D55030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6"/>
          <a:stretch/>
        </p:blipFill>
        <p:spPr>
          <a:xfrm>
            <a:off x="870992" y="4189493"/>
            <a:ext cx="5138101" cy="1925637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D391554-D4C5-4468-BB54-0F4079DECAF8}"/>
              </a:ext>
            </a:extLst>
          </p:cNvPr>
          <p:cNvSpPr txBox="1">
            <a:spLocks/>
          </p:cNvSpPr>
          <p:nvPr/>
        </p:nvSpPr>
        <p:spPr>
          <a:xfrm>
            <a:off x="884283" y="639491"/>
            <a:ext cx="4876373" cy="96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For those establishing a rural grocery store: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en-US" dirty="0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DBAF1D4E-E7AD-4DAA-A830-0AA08D11D2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6"/>
          <a:stretch/>
        </p:blipFill>
        <p:spPr>
          <a:xfrm>
            <a:off x="870992" y="1419820"/>
            <a:ext cx="5012781" cy="19256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C13ECC-BA13-436D-86E9-A840EA2D328A}"/>
              </a:ext>
            </a:extLst>
          </p:cNvPr>
          <p:cNvSpPr/>
          <p:nvPr/>
        </p:nvSpPr>
        <p:spPr>
          <a:xfrm>
            <a:off x="628251" y="6314705"/>
            <a:ext cx="6879453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dirty="0">
                <a:latin typeface="Montserrat" panose="00000500000000000000" pitchFamily="50" charset="0"/>
                <a:hlinkClick r:id="rId4"/>
              </a:rPr>
              <a:t>https://www.ruralgrocery.org/resources/RGToolkit.html</a:t>
            </a:r>
            <a:r>
              <a:rPr lang="en-US" dirty="0">
                <a:latin typeface="Montserrat" panose="00000500000000000000" pitchFamily="50" charset="0"/>
              </a:rPr>
              <a:t>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FD35EA-1E3F-4017-9089-60377F7DDD84}"/>
              </a:ext>
            </a:extLst>
          </p:cNvPr>
          <p:cNvSpPr/>
          <p:nvPr/>
        </p:nvSpPr>
        <p:spPr>
          <a:xfrm>
            <a:off x="7081202" y="484428"/>
            <a:ext cx="4716739" cy="4716739"/>
          </a:xfrm>
          <a:prstGeom prst="ellipse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rtlCol="0" anchor="ctr"/>
          <a:lstStyle/>
          <a:p>
            <a:pPr algn="ctr"/>
            <a:endParaRPr lang="en-US" dirty="0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DE1BB59E-8068-494D-9BBD-64D01BEF76E0}"/>
              </a:ext>
            </a:extLst>
          </p:cNvPr>
          <p:cNvSpPr txBox="1">
            <a:spLocks/>
          </p:cNvSpPr>
          <p:nvPr/>
        </p:nvSpPr>
        <p:spPr>
          <a:xfrm>
            <a:off x="7074080" y="484429"/>
            <a:ext cx="4723861" cy="471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rgbClr val="512888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Rural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Grocery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Toolkit</a:t>
            </a:r>
          </a:p>
        </p:txBody>
      </p:sp>
    </p:spTree>
    <p:extLst>
      <p:ext uri="{BB962C8B-B14F-4D97-AF65-F5344CB8AC3E}">
        <p14:creationId xmlns:p14="http://schemas.microsoft.com/office/powerpoint/2010/main" val="291290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EE2EDE61-ED46-45B2-9A5C-FD7920E02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2"/>
          <a:stretch/>
        </p:blipFill>
        <p:spPr>
          <a:xfrm>
            <a:off x="7297069" y="0"/>
            <a:ext cx="4894931" cy="45902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903434-6013-4496-A125-E53337F9A507}"/>
              </a:ext>
            </a:extLst>
          </p:cNvPr>
          <p:cNvGrpSpPr/>
          <p:nvPr/>
        </p:nvGrpSpPr>
        <p:grpSpPr>
          <a:xfrm>
            <a:off x="4640802" y="3520440"/>
            <a:ext cx="3630372" cy="3630372"/>
            <a:chOff x="3360642" y="2639267"/>
            <a:chExt cx="3630372" cy="363037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FD35EA-1E3F-4017-9089-60377F7DDD84}"/>
                </a:ext>
              </a:extLst>
            </p:cNvPr>
            <p:cNvSpPr/>
            <p:nvPr/>
          </p:nvSpPr>
          <p:spPr>
            <a:xfrm>
              <a:off x="3360642" y="2639267"/>
              <a:ext cx="3630372" cy="3630372"/>
            </a:xfrm>
            <a:prstGeom prst="ellipse">
              <a:avLst/>
            </a:prstGeom>
            <a:solidFill>
              <a:srgbClr val="512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itle 9">
              <a:extLst>
                <a:ext uri="{FF2B5EF4-FFF2-40B4-BE49-F238E27FC236}">
                  <a16:creationId xmlns:a16="http://schemas.microsoft.com/office/drawing/2014/main" id="{DE1BB59E-8068-494D-9BBD-64D01BEF76E0}"/>
                </a:ext>
              </a:extLst>
            </p:cNvPr>
            <p:cNvSpPr txBox="1">
              <a:spLocks/>
            </p:cNvSpPr>
            <p:nvPr/>
          </p:nvSpPr>
          <p:spPr>
            <a:xfrm>
              <a:off x="3360642" y="2639267"/>
              <a:ext cx="3630372" cy="36303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7200" kern="1200">
                  <a:solidFill>
                    <a:srgbClr val="512888"/>
                  </a:solidFill>
                  <a:latin typeface="Montserrat SemiBold" panose="00000700000000000000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 dirty="0">
                  <a:solidFill>
                    <a:schemeClr val="bg1"/>
                  </a:solidFill>
                </a:rPr>
                <a:t>Events</a:t>
              </a:r>
            </a:p>
          </p:txBody>
        </p:sp>
      </p:grp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65AE3854-4E4E-4474-98F3-195B36647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163944"/>
            <a:ext cx="5601231" cy="2131200"/>
          </a:xfrm>
          <a:prstGeom prst="rect">
            <a:avLst/>
          </a:prstGeom>
          <a:noFill/>
          <a:ln w="6350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996349-5D05-42B4-B9C3-DA7C2C1B6A7A}"/>
              </a:ext>
            </a:extLst>
          </p:cNvPr>
          <p:cNvSpPr txBox="1"/>
          <p:nvPr/>
        </p:nvSpPr>
        <p:spPr>
          <a:xfrm>
            <a:off x="509238" y="2295144"/>
            <a:ext cx="5196618" cy="415498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Grocery Business Transition Planning: An Overview 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Understanding Grocery Ownership Models</a:t>
            </a:r>
            <a:r>
              <a:rPr lang="en-US" sz="2200" b="0" i="0" dirty="0">
                <a:effectLst/>
              </a:rPr>
              <a:t> 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Preparing for Business Transition </a:t>
            </a:r>
            <a:endParaRPr lang="en-US" sz="2200" strike="noStrike" dirty="0"/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Assessing Markets &amp;</a:t>
            </a:r>
            <a:br>
              <a:rPr lang="en-US" sz="2200" b="0" i="0" strike="noStrike" dirty="0">
                <a:effectLst/>
              </a:rPr>
            </a:br>
            <a:r>
              <a:rPr lang="en-US" sz="2200" b="0" i="0" strike="noStrike" dirty="0">
                <a:effectLst/>
              </a:rPr>
              <a:t>Community</a:t>
            </a:r>
            <a:r>
              <a:rPr lang="en-US" sz="2200" dirty="0"/>
              <a:t> </a:t>
            </a:r>
            <a:r>
              <a:rPr lang="en-US" sz="2200" b="0" i="0" strike="noStrike" dirty="0">
                <a:effectLst/>
              </a:rPr>
              <a:t>Needs </a:t>
            </a:r>
            <a:endParaRPr lang="en-US" sz="2200" strike="noStrike" dirty="0"/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Planning your Business </a:t>
            </a:r>
            <a:endParaRPr lang="en-US" sz="2200" strike="noStrike" dirty="0"/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Funding the Transition </a:t>
            </a:r>
            <a:endParaRPr lang="en-US" sz="2200" strike="noStrike" dirty="0"/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Recruiting Store Managers </a:t>
            </a:r>
            <a:endParaRPr lang="en-US" sz="2200" strike="noStrike" dirty="0"/>
          </a:p>
          <a:p>
            <a:pPr marL="342900" indent="-342900" algn="l">
              <a:buFont typeface="+mj-lt"/>
              <a:buAutoNum type="arabicPeriod"/>
            </a:pPr>
            <a:r>
              <a:rPr lang="en-US" sz="2200" b="0" i="0" strike="noStrike" dirty="0">
                <a:effectLst/>
              </a:rPr>
              <a:t>Mastering Grocery Store</a:t>
            </a:r>
            <a:br>
              <a:rPr lang="en-US" sz="2200" b="0" i="0" strike="noStrike" dirty="0">
                <a:effectLst/>
              </a:rPr>
            </a:br>
            <a:r>
              <a:rPr lang="en-US" sz="2200" b="0" i="0" strike="noStrike" dirty="0">
                <a:effectLst/>
              </a:rPr>
              <a:t>Nuts &amp; Bolts</a:t>
            </a:r>
            <a:endParaRPr lang="en-US" sz="22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7300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F141DED-57CF-44C1-AA70-F3AF51BC6F2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7B9050-6326-4CDD-A08E-97A7A67E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Kansas Healthy Food Initiative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D6B52B-F8AC-4E53-B6F0-9E35439D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546" y="2408241"/>
            <a:ext cx="6020959" cy="3261039"/>
          </a:xfrm>
        </p:spPr>
        <p:txBody>
          <a:bodyPr>
            <a:normAutofit/>
          </a:bodyPr>
          <a:lstStyle/>
          <a:p>
            <a:r>
              <a:rPr lang="en-US" sz="2800" dirty="0"/>
              <a:t>The Kansas Healthy Food Initiative is a public-private partnership that aims to increase access to affordable healthy food to improve the health and economic development of Kansans and their communities.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506151-B7E8-4071-97B3-BEFDCC93BD13}"/>
              </a:ext>
            </a:extLst>
          </p:cNvPr>
          <p:cNvGrpSpPr/>
          <p:nvPr/>
        </p:nvGrpSpPr>
        <p:grpSpPr>
          <a:xfrm>
            <a:off x="6684356" y="1063419"/>
            <a:ext cx="5213973" cy="4731162"/>
            <a:chOff x="347386" y="1411558"/>
            <a:chExt cx="5213973" cy="4731162"/>
          </a:xfrm>
        </p:grpSpPr>
        <p:pic>
          <p:nvPicPr>
            <p:cNvPr id="16" name="Google Shape;423;p68">
              <a:extLst>
                <a:ext uri="{FF2B5EF4-FFF2-40B4-BE49-F238E27FC236}">
                  <a16:creationId xmlns:a16="http://schemas.microsoft.com/office/drawing/2014/main" id="{03C5D51F-1CF7-45D3-96DA-5E3E6AD3C447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47386" y="3529502"/>
              <a:ext cx="2157976" cy="1115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424;p68">
              <a:extLst>
                <a:ext uri="{FF2B5EF4-FFF2-40B4-BE49-F238E27FC236}">
                  <a16:creationId xmlns:a16="http://schemas.microsoft.com/office/drawing/2014/main" id="{31C316ED-F309-42B0-A418-A1758D3983D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3158" r="-5"/>
            <a:stretch/>
          </p:blipFill>
          <p:spPr>
            <a:xfrm>
              <a:off x="3989334" y="3755115"/>
              <a:ext cx="1572025" cy="889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25;p68">
              <a:extLst>
                <a:ext uri="{FF2B5EF4-FFF2-40B4-BE49-F238E27FC236}">
                  <a16:creationId xmlns:a16="http://schemas.microsoft.com/office/drawing/2014/main" id="{1B4FCCBA-A551-459A-8F0E-E992315906E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71246" y="2662129"/>
              <a:ext cx="2447721" cy="675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26;p68">
              <a:extLst>
                <a:ext uri="{FF2B5EF4-FFF2-40B4-BE49-F238E27FC236}">
                  <a16:creationId xmlns:a16="http://schemas.microsoft.com/office/drawing/2014/main" id="{E5074004-9CA7-4CFF-BABD-BE707BC729D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21431" y="3750237"/>
              <a:ext cx="889458" cy="88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27;p68">
              <a:extLst>
                <a:ext uri="{FF2B5EF4-FFF2-40B4-BE49-F238E27FC236}">
                  <a16:creationId xmlns:a16="http://schemas.microsoft.com/office/drawing/2014/main" id="{EC4CD05D-DA46-40DE-AF41-0197250F0EE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63074" y="5027652"/>
              <a:ext cx="2264066" cy="1115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428;p68">
              <a:extLst>
                <a:ext uri="{FF2B5EF4-FFF2-40B4-BE49-F238E27FC236}">
                  <a16:creationId xmlns:a16="http://schemas.microsoft.com/office/drawing/2014/main" id="{11557CA7-B0E0-4A84-A37E-508A7D8956E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4037" y="1411558"/>
              <a:ext cx="4282049" cy="10158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0369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6E655-1118-4A59-951C-C209FF62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7" y="10"/>
            <a:ext cx="914398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C769C-B798-48A5-92DD-38F8AA02C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18" y="419989"/>
            <a:ext cx="3822189" cy="14453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Kansas partners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C40A7-58B5-4BC9-B79F-4D4A7B603639}"/>
              </a:ext>
            </a:extLst>
          </p:cNvPr>
          <p:cNvSpPr txBox="1"/>
          <p:nvPr/>
        </p:nvSpPr>
        <p:spPr>
          <a:xfrm>
            <a:off x="7824218" y="1993392"/>
            <a:ext cx="3822189" cy="4554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Kansas Health Foundation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Sunflower Foundation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Kansas Alliance for Wellness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Kansas Rural Center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Montserrat" panose="00000500000000000000" pitchFamily="50" charset="0"/>
              </a:rPr>
              <a:t>NetWork</a:t>
            </a:r>
            <a:r>
              <a:rPr lang="en-US" sz="2000" dirty="0">
                <a:latin typeface="Montserrat" panose="00000500000000000000" pitchFamily="50" charset="0"/>
              </a:rPr>
              <a:t> Kansas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Kansas Healthy Food Initiative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K-State Research and Extension Local Foods Transdisciplinary Team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50" charset="0"/>
              </a:rPr>
              <a:t>State Agencies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14504D-FCDC-4A26-B544-29CDA130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6" y="6183605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86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26EA-3062-4D67-A33F-46C2A7FA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03AA2-60EC-46E0-8498-2E6610E6B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Montserrat" panose="00000500000000000000" pitchFamily="50" charset="0"/>
              </a:rPr>
              <a:t>Rural Grocery Initiative</a:t>
            </a:r>
          </a:p>
          <a:p>
            <a:pPr algn="ctr"/>
            <a:r>
              <a:rPr lang="en-US" dirty="0">
                <a:latin typeface="Montserrat" panose="00000500000000000000" pitchFamily="50" charset="0"/>
                <a:hlinkClick r:id="rId2"/>
              </a:rPr>
              <a:t>rgi@ksu.edu</a:t>
            </a:r>
            <a:endParaRPr lang="en-US" dirty="0">
              <a:latin typeface="Montserrat" panose="00000500000000000000" pitchFamily="50" charset="0"/>
            </a:endParaRPr>
          </a:p>
          <a:p>
            <a:pPr algn="ctr"/>
            <a:r>
              <a:rPr lang="en-US" dirty="0">
                <a:latin typeface="Montserrat" panose="00000500000000000000" pitchFamily="50" charset="0"/>
                <a:hlinkClick r:id="rId3"/>
              </a:rPr>
              <a:t>www.ruralgrocery.org</a:t>
            </a:r>
            <a:r>
              <a:rPr lang="en-US" dirty="0">
                <a:latin typeface="Montserrat" panose="000005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645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9A2EF0-FAD8-445B-8C3B-89C26058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018"/>
            <a:ext cx="10515600" cy="2612303"/>
          </a:xfrm>
        </p:spPr>
        <p:txBody>
          <a:bodyPr>
            <a:normAutofit/>
          </a:bodyPr>
          <a:lstStyle/>
          <a:p>
            <a:r>
              <a:rPr lang="en-US" dirty="0"/>
              <a:t>Understanding</a:t>
            </a:r>
            <a:br>
              <a:rPr lang="en-US" dirty="0"/>
            </a:br>
            <a:r>
              <a:rPr lang="en-US" dirty="0"/>
              <a:t>food access in Kansas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83BD9-9420-4A2A-BBAC-70CB2CA83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29545"/>
            <a:ext cx="10515600" cy="1500187"/>
          </a:xfrm>
        </p:spPr>
        <p:txBody>
          <a:bodyPr/>
          <a:lstStyle/>
          <a:p>
            <a:r>
              <a:rPr lang="en-US" dirty="0">
                <a:latin typeface="Montserrat" panose="00000500000000000000" pitchFamily="50" charset="0"/>
              </a:rPr>
              <a:t>Erica Blair, Rural Grocery Initiative</a:t>
            </a:r>
          </a:p>
        </p:txBody>
      </p:sp>
    </p:spTree>
    <p:extLst>
      <p:ext uri="{BB962C8B-B14F-4D97-AF65-F5344CB8AC3E}">
        <p14:creationId xmlns:p14="http://schemas.microsoft.com/office/powerpoint/2010/main" val="362550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12741E-E256-412D-A212-797CE543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74" y="914400"/>
            <a:ext cx="5070226" cy="4121150"/>
          </a:xfrm>
        </p:spPr>
        <p:txBody>
          <a:bodyPr>
            <a:noAutofit/>
          </a:bodyPr>
          <a:lstStyle/>
          <a:p>
            <a:r>
              <a:rPr lang="en-US" sz="3600" dirty="0"/>
              <a:t>Food is accessible when it is affordable and community members can readily grow or raise it, find it, obtain it, transport it, prepare it, and eat it.</a:t>
            </a:r>
          </a:p>
        </p:txBody>
      </p:sp>
      <p:pic>
        <p:nvPicPr>
          <p:cNvPr id="10" name="Picture Placeholder 9" descr="A picture containing fruit, marketplace, vegetable, fresh&#10;&#10;Description automatically generated">
            <a:extLst>
              <a:ext uri="{FF2B5EF4-FFF2-40B4-BE49-F238E27FC236}">
                <a16:creationId xmlns:a16="http://schemas.microsoft.com/office/drawing/2014/main" id="{C3BAD02A-B50E-4142-89AD-AEE3633A11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4" r="10642"/>
          <a:stretch/>
        </p:blipFill>
        <p:spPr>
          <a:xfrm>
            <a:off x="6946232" y="0"/>
            <a:ext cx="5245767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263042-3F46-485F-B485-3CC9450D6988}"/>
              </a:ext>
            </a:extLst>
          </p:cNvPr>
          <p:cNvSpPr/>
          <p:nvPr/>
        </p:nvSpPr>
        <p:spPr>
          <a:xfrm>
            <a:off x="1025774" y="5252650"/>
            <a:ext cx="5449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  <a:latin typeface="Montserrat" panose="00000500000000000000" pitchFamily="50" charset="0"/>
                <a:ea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https://healthyfoodpolicyproject.org/about/key-definitions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50" charset="0"/>
                <a:ea typeface="Arial" panose="020B0604020202020204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42AFE-C0D4-43FD-B425-9D06AA301CF8}"/>
              </a:ext>
            </a:extLst>
          </p:cNvPr>
          <p:cNvSpPr txBox="1"/>
          <p:nvPr/>
        </p:nvSpPr>
        <p:spPr>
          <a:xfrm>
            <a:off x="175542" y="685800"/>
            <a:ext cx="1409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Adobe Caslon Pro" panose="0205050205050A020403" pitchFamily="18" charset="0"/>
                <a:ea typeface="Batang" panose="02030600000101010101" pitchFamily="18" charset="-127"/>
                <a:cs typeface="Aharoni" panose="020B0604020202020204" pitchFamily="2" charset="-79"/>
              </a:rPr>
              <a:t>“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DD3C74-D400-486B-9464-36045CD19927}"/>
              </a:ext>
            </a:extLst>
          </p:cNvPr>
          <p:cNvCxnSpPr/>
          <p:nvPr/>
        </p:nvCxnSpPr>
        <p:spPr>
          <a:xfrm>
            <a:off x="6946232" y="0"/>
            <a:ext cx="0" cy="703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01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01CAB28-80DE-412F-A995-6ED7379653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b="15730"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221F43-7AE7-4E1E-B7D0-A194656C7D4B}"/>
              </a:ext>
            </a:extLst>
          </p:cNvPr>
          <p:cNvSpPr/>
          <p:nvPr/>
        </p:nvSpPr>
        <p:spPr>
          <a:xfrm>
            <a:off x="1003301" y="1169238"/>
            <a:ext cx="4914899" cy="451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EA44AB-994F-40E6-8490-F3FBF95FF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2" y="1269337"/>
            <a:ext cx="4914898" cy="81741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Lack of food access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808637-494B-4F54-8F0F-EF4CC0A95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6161" y="2225063"/>
            <a:ext cx="4269939" cy="31220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Food insecurity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Food deserts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Food swamps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Food apartheid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A93B1E-E4F0-44AE-B30A-81561DB41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55" y="6212308"/>
            <a:ext cx="3171163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5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71F4FE-59EA-4E83-8F1D-0609D87B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56" y="657723"/>
            <a:ext cx="10758531" cy="874820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Food access in Kansas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837474-75ED-4BD9-8D3A-699F643F79DC}"/>
              </a:ext>
            </a:extLst>
          </p:cNvPr>
          <p:cNvSpPr/>
          <p:nvPr/>
        </p:nvSpPr>
        <p:spPr>
          <a:xfrm>
            <a:off x="0" y="0"/>
            <a:ext cx="562719" cy="6858000"/>
          </a:xfrm>
          <a:prstGeom prst="rect">
            <a:avLst/>
          </a:prstGeom>
          <a:solidFill>
            <a:srgbClr val="512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D5348-3BE5-4227-9F44-5CCF7AEC652E}"/>
              </a:ext>
            </a:extLst>
          </p:cNvPr>
          <p:cNvSpPr txBox="1"/>
          <p:nvPr/>
        </p:nvSpPr>
        <p:spPr>
          <a:xfrm>
            <a:off x="1163463" y="6423541"/>
            <a:ext cx="7073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50" charset="0"/>
              </a:rPr>
              <a:t>Source: </a:t>
            </a:r>
            <a:r>
              <a:rPr lang="en-US" sz="1400" dirty="0" err="1">
                <a:latin typeface="Montserrat" panose="00000500000000000000" pitchFamily="50" charset="0"/>
              </a:rPr>
              <a:t>PolicyMap</a:t>
            </a:r>
            <a:r>
              <a:rPr lang="en-US" sz="1400" dirty="0">
                <a:latin typeface="Montserrat" panose="00000500000000000000" pitchFamily="50" charset="0"/>
              </a:rPr>
              <a:t>, Low Access census tracts (USDA, 2015)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168B5-7A65-46A4-B1F0-B7100097B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7" t="35537" r="12944" b="15594"/>
          <a:stretch/>
        </p:blipFill>
        <p:spPr>
          <a:xfrm>
            <a:off x="3825726" y="1832381"/>
            <a:ext cx="7302174" cy="3777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B7CAF-19A3-4723-89C5-8A2E92F2A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4" t="38424" r="69227" b="19234"/>
          <a:stretch/>
        </p:blipFill>
        <p:spPr>
          <a:xfrm>
            <a:off x="1163463" y="2269180"/>
            <a:ext cx="2112730" cy="29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D070A-685E-407F-BA4D-0F59EBC4A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 b="16844"/>
          <a:stretch/>
        </p:blipFill>
        <p:spPr>
          <a:xfrm>
            <a:off x="3967728" y="1939171"/>
            <a:ext cx="7803027" cy="392353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33C4F4E-87CF-4564-95FA-31F819ED6479}"/>
              </a:ext>
            </a:extLst>
          </p:cNvPr>
          <p:cNvSpPr txBox="1">
            <a:spLocks/>
          </p:cNvSpPr>
          <p:nvPr/>
        </p:nvSpPr>
        <p:spPr>
          <a:xfrm>
            <a:off x="555585" y="2092925"/>
            <a:ext cx="3031289" cy="37485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dirty="0">
                <a:latin typeface="Montserrat" panose="00000500000000000000" pitchFamily="50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Since 2008, </a:t>
            </a:r>
            <a:r>
              <a:rPr lang="en-US" altLang="en-US" sz="2800" dirty="0">
                <a:solidFill>
                  <a:srgbClr val="512888"/>
                </a:solidFill>
                <a:latin typeface="Montserrat SemiBold" panose="00000700000000000000" pitchFamily="50" charset="0"/>
                <a:ea typeface="ＭＳ Ｐゴシック" panose="020B0600070205080204" pitchFamily="34" charset="-128"/>
                <a:cs typeface="Arial" panose="020B0604020202020204" pitchFamily="34" charset="0"/>
              </a:rPr>
              <a:t>105 grocery stores in rural Kansas have closed </a:t>
            </a:r>
            <a:r>
              <a:rPr lang="en-US" altLang="en-US" sz="2800" dirty="0">
                <a:latin typeface="Montserrat" panose="00000500000000000000" pitchFamily="50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their doors, in half of those communities a new store has not opened.</a:t>
            </a:r>
            <a:endParaRPr lang="en-US" sz="2000" dirty="0">
              <a:latin typeface="Montserrat" panose="00000500000000000000" pitchFamily="50" charset="0"/>
              <a:cs typeface="Garamon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EEA75-89CC-44E1-A503-3FD71BB087E0}"/>
              </a:ext>
            </a:extLst>
          </p:cNvPr>
          <p:cNvSpPr txBox="1"/>
          <p:nvPr/>
        </p:nvSpPr>
        <p:spPr>
          <a:xfrm>
            <a:off x="4250211" y="5862710"/>
            <a:ext cx="6520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50" charset="0"/>
              </a:rPr>
              <a:t>Kansas Rural Grocery Stores, 2019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76C2C64-2F3F-466C-A701-AEAF70CB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85" y="391204"/>
            <a:ext cx="11371233" cy="1484172"/>
          </a:xfrm>
        </p:spPr>
        <p:txBody>
          <a:bodyPr/>
          <a:lstStyle/>
          <a:p>
            <a:pPr>
              <a:defRPr/>
            </a:pPr>
            <a:r>
              <a:rPr lang="en-US" altLang="en-US" sz="4800" dirty="0">
                <a:solidFill>
                  <a:schemeClr val="tx1"/>
                </a:solidFill>
              </a:rPr>
              <a:t>Rural grocery stores struggle</a:t>
            </a:r>
            <a:br>
              <a:rPr lang="en-US" altLang="en-US" sz="4800" dirty="0">
                <a:solidFill>
                  <a:schemeClr val="tx1"/>
                </a:solidFill>
              </a:rPr>
            </a:br>
            <a:r>
              <a:rPr lang="en-US" altLang="en-US" sz="4800" dirty="0">
                <a:solidFill>
                  <a:schemeClr val="tx1"/>
                </a:solidFill>
              </a:rPr>
              <a:t>to stay in business</a:t>
            </a:r>
            <a:endParaRPr lang="en-US" altLang="en-US" sz="48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1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9A2EF0-FAD8-445B-8C3B-89C26058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718"/>
            <a:ext cx="10515600" cy="2612303"/>
          </a:xfrm>
        </p:spPr>
        <p:txBody>
          <a:bodyPr>
            <a:normAutofit/>
          </a:bodyPr>
          <a:lstStyle/>
          <a:p>
            <a:r>
              <a:rPr lang="en" dirty="0"/>
              <a:t>Why </a:t>
            </a:r>
            <a:r>
              <a:rPr lang="en-US" dirty="0"/>
              <a:t>does it matter</a:t>
            </a:r>
            <a:r>
              <a:rPr lang="en" dirty="0"/>
              <a:t>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183BD9-9420-4A2A-BBAC-70CB2CA83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34245"/>
            <a:ext cx="10515600" cy="1500187"/>
          </a:xfrm>
        </p:spPr>
        <p:txBody>
          <a:bodyPr/>
          <a:lstStyle/>
          <a:p>
            <a:r>
              <a:rPr lang="en-US" dirty="0">
                <a:latin typeface="Montserrat" panose="00000500000000000000" pitchFamily="50" charset="0"/>
              </a:rPr>
              <a:t>Dr. David Procter, Rural Grocery Initiative</a:t>
            </a:r>
          </a:p>
        </p:txBody>
      </p:sp>
    </p:spTree>
    <p:extLst>
      <p:ext uri="{BB962C8B-B14F-4D97-AF65-F5344CB8AC3E}">
        <p14:creationId xmlns:p14="http://schemas.microsoft.com/office/powerpoint/2010/main" val="162840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, sky, outdoor, bus&#10;&#10;Description automatically generated">
            <a:extLst>
              <a:ext uri="{FF2B5EF4-FFF2-40B4-BE49-F238E27FC236}">
                <a16:creationId xmlns:a16="http://schemas.microsoft.com/office/drawing/2014/main" id="{6C85A7AF-73C5-4B82-8914-D61C528F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8" t="98" r="18354" b="-98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65DEC28-CDA7-4FC4-94E0-0846D15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995" y="457200"/>
            <a:ext cx="4989902" cy="1676400"/>
          </a:xfrm>
        </p:spPr>
        <p:txBody>
          <a:bodyPr/>
          <a:lstStyle/>
          <a:p>
            <a:r>
              <a:rPr lang="en-US" dirty="0"/>
              <a:t>Healthy food retail provides: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3DE61F-9E6F-4667-B9A9-10BFED85904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585995" y="2857017"/>
            <a:ext cx="4989902" cy="2773762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Economic development</a:t>
            </a:r>
          </a:p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Healthy food access</a:t>
            </a:r>
          </a:p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Community gathering space</a:t>
            </a:r>
          </a:p>
        </p:txBody>
      </p:sp>
    </p:spTree>
    <p:extLst>
      <p:ext uri="{BB962C8B-B14F-4D97-AF65-F5344CB8AC3E}">
        <p14:creationId xmlns:p14="http://schemas.microsoft.com/office/powerpoint/2010/main" val="1380462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C4D29671EF7747B22C49865E20F8B0" ma:contentTypeVersion="13" ma:contentTypeDescription="Create a new document." ma:contentTypeScope="" ma:versionID="eb81b2b7e61c6fb7c57916481aaf0603">
  <xsd:schema xmlns:xsd="http://www.w3.org/2001/XMLSchema" xmlns:xs="http://www.w3.org/2001/XMLSchema" xmlns:p="http://schemas.microsoft.com/office/2006/metadata/properties" xmlns:ns2="88f0ec4e-6cbd-4b81-abe1-81c606c65889" xmlns:ns3="9742e224-d338-4cc3-a919-790ac2f02ef5" targetNamespace="http://schemas.microsoft.com/office/2006/metadata/properties" ma:root="true" ma:fieldsID="ec9193cc4171da0f1594688fbb2ccc8a" ns2:_="" ns3:_="">
    <xsd:import namespace="88f0ec4e-6cbd-4b81-abe1-81c606c65889"/>
    <xsd:import namespace="9742e224-d338-4cc3-a919-790ac2f02e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0ec4e-6cbd-4b81-abe1-81c606c658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42e224-d338-4cc3-a919-790ac2f02e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209C4-01F5-4EE4-AA56-7DCC6E042BBF}">
  <ds:schemaRefs>
    <ds:schemaRef ds:uri="88f0ec4e-6cbd-4b81-abe1-81c606c65889"/>
    <ds:schemaRef ds:uri="9742e224-d338-4cc3-a919-790ac2f02e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FBA48F-AA05-4592-8A98-691332DEAF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1775EF-DE22-4CD5-9D99-62654ACE3F30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742e224-d338-4cc3-a919-790ac2f02ef5"/>
    <ds:schemaRef ds:uri="88f0ec4e-6cbd-4b81-abe1-81c606c6588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583</Words>
  <Application>Microsoft Office PowerPoint</Application>
  <PresentationFormat>Widescreen</PresentationFormat>
  <Paragraphs>102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Adobe Caslon Pro</vt:lpstr>
      <vt:lpstr>Arial</vt:lpstr>
      <vt:lpstr>Calibri</vt:lpstr>
      <vt:lpstr>Garamond</vt:lpstr>
      <vt:lpstr>Montserrat</vt:lpstr>
      <vt:lpstr>Montserrat </vt:lpstr>
      <vt:lpstr>Montserrat Medium</vt:lpstr>
      <vt:lpstr>Montserrat SemiBold</vt:lpstr>
      <vt:lpstr>Office Theme</vt:lpstr>
      <vt:lpstr>Rural Grocery Initiative</vt:lpstr>
      <vt:lpstr>Food Access &amp; Food Insecurity</vt:lpstr>
      <vt:lpstr>Understanding food access in Kansas</vt:lpstr>
      <vt:lpstr>Food is accessible when it is affordable and community members can readily grow or raise it, find it, obtain it, transport it, prepare it, and eat it.</vt:lpstr>
      <vt:lpstr>Lack of food access</vt:lpstr>
      <vt:lpstr>Food access in Kansas</vt:lpstr>
      <vt:lpstr>Rural grocery stores struggle to stay in business</vt:lpstr>
      <vt:lpstr>Why does it matter?</vt:lpstr>
      <vt:lpstr>Healthy food retail provides:</vt:lpstr>
      <vt:lpstr>Economic Development</vt:lpstr>
      <vt:lpstr>PowerPoint Presentation</vt:lpstr>
      <vt:lpstr>Healthy Food Access</vt:lpstr>
      <vt:lpstr>PowerPoint Presentation</vt:lpstr>
      <vt:lpstr>Community Hubs</vt:lpstr>
      <vt:lpstr>PowerPoint Presentation</vt:lpstr>
      <vt:lpstr>Solutions to address lack of food access</vt:lpstr>
      <vt:lpstr>Rural Grocery Initiative</vt:lpstr>
      <vt:lpstr>What does RGI do?</vt:lpstr>
      <vt:lpstr>PowerPoint Presentation</vt:lpstr>
      <vt:lpstr>Research</vt:lpstr>
      <vt:lpstr>PowerPoint Presentation</vt:lpstr>
      <vt:lpstr>PowerPoint Presentation</vt:lpstr>
      <vt:lpstr>Kansas Healthy Food Initiative</vt:lpstr>
      <vt:lpstr>Kansas partners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Grocery Initiative</dc:title>
  <dc:creator>Erica Blair</dc:creator>
  <cp:lastModifiedBy>Erica Blair</cp:lastModifiedBy>
  <cp:revision>20</cp:revision>
  <dcterms:created xsi:type="dcterms:W3CDTF">2021-06-15T14:00:43Z</dcterms:created>
  <dcterms:modified xsi:type="dcterms:W3CDTF">2021-06-20T17:04:29Z</dcterms:modified>
</cp:coreProperties>
</file>